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y="5143500" cx="9144000"/>
  <p:notesSz cx="6858000" cy="9144000"/>
  <p:embeddedFontLst>
    <p:embeddedFont>
      <p:font typeface="Arial Narrow"/>
      <p:regular r:id="rId71"/>
      <p:bold r:id="rId72"/>
      <p:italic r:id="rId73"/>
      <p:boldItalic r:id="rId74"/>
    </p:embeddedFont>
    <p:embeddedFont>
      <p:font typeface="Cabin"/>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889AE97-BCDE-4671-B887-593A3D1877C1}">
  <a:tblStyle styleId="{8889AE97-BCDE-4671-B887-593A3D1877C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ArialNarrow-italic.fntdata"/><Relationship Id="rId72" Type="http://schemas.openxmlformats.org/officeDocument/2006/relationships/font" Target="fonts/ArialNarrow-bold.fntdata"/><Relationship Id="rId31" Type="http://schemas.openxmlformats.org/officeDocument/2006/relationships/slide" Target="slides/slide26.xml"/><Relationship Id="rId75" Type="http://schemas.openxmlformats.org/officeDocument/2006/relationships/font" Target="fonts/Cabin-regular.fntdata"/><Relationship Id="rId30" Type="http://schemas.openxmlformats.org/officeDocument/2006/relationships/slide" Target="slides/slide25.xml"/><Relationship Id="rId74" Type="http://schemas.openxmlformats.org/officeDocument/2006/relationships/font" Target="fonts/ArialNarrow-boldItalic.fntdata"/><Relationship Id="rId33" Type="http://schemas.openxmlformats.org/officeDocument/2006/relationships/slide" Target="slides/slide28.xml"/><Relationship Id="rId77" Type="http://schemas.openxmlformats.org/officeDocument/2006/relationships/font" Target="fonts/Cabin-italic.fntdata"/><Relationship Id="rId32" Type="http://schemas.openxmlformats.org/officeDocument/2006/relationships/slide" Target="slides/slide27.xml"/><Relationship Id="rId76" Type="http://schemas.openxmlformats.org/officeDocument/2006/relationships/font" Target="fonts/Cabin-bold.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Cabin-boldItalic.fntdata"/><Relationship Id="rId71" Type="http://schemas.openxmlformats.org/officeDocument/2006/relationships/font" Target="fonts/ArialNarrow-regular.fntdata"/><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Narrow"/>
              <a:buNone/>
              <a:defRPr b="0" i="0" sz="1200" u="none" cap="none" strike="noStrike">
                <a:solidFill>
                  <a:schemeClr val="dk1"/>
                </a:solidFill>
                <a:latin typeface="Arial Narrow"/>
                <a:ea typeface="Arial Narrow"/>
                <a:cs typeface="Arial Narrow"/>
                <a:sym typeface="Arial Narrow"/>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lstStyle>
            <a:lvl1pPr indent="0" lvl="0" marL="0" marR="0" rtl="0" algn="r">
              <a:lnSpc>
                <a:spcPct val="100000"/>
              </a:lnSpc>
              <a:spcBef>
                <a:spcPts val="0"/>
              </a:spcBef>
              <a:spcAft>
                <a:spcPts val="0"/>
              </a:spcAft>
              <a:buClr>
                <a:schemeClr val="dk1"/>
              </a:buClr>
              <a:buSzPts val="1400"/>
              <a:buFont typeface="Arial Narrow"/>
              <a:buNone/>
              <a:defRPr b="0" i="0" sz="1200" u="none" cap="none" strike="noStrike">
                <a:solidFill>
                  <a:schemeClr val="dk1"/>
                </a:solidFill>
                <a:latin typeface="Arial Narrow"/>
                <a:ea typeface="Arial Narrow"/>
                <a:cs typeface="Arial Narrow"/>
                <a:sym typeface="Arial Narrow"/>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Narrow"/>
              <a:buNone/>
              <a:defRPr b="0" i="0" sz="1200" u="none" cap="none" strike="noStrike">
                <a:solidFill>
                  <a:schemeClr val="dk1"/>
                </a:solidFill>
                <a:latin typeface="Arial Narrow"/>
                <a:ea typeface="Arial Narrow"/>
                <a:cs typeface="Arial Narrow"/>
                <a:sym typeface="Arial Narrow"/>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Arial Narrow"/>
              <a:buNone/>
            </a:pPr>
            <a:fld id="{00000000-1234-1234-1234-123412341234}" type="slidenum">
              <a:rPr b="0" i="0" lang="en-US" sz="1200" u="none" cap="none" strike="noStrike">
                <a:solidFill>
                  <a:schemeClr val="dk1"/>
                </a:solidFill>
                <a:latin typeface="Arial Narrow"/>
                <a:ea typeface="Arial Narrow"/>
                <a:cs typeface="Arial Narrow"/>
                <a:sym typeface="Arial Narrow"/>
              </a:rPr>
              <a:t>‹#›</a:t>
            </a:fld>
            <a:endParaRPr b="0" i="0" sz="1200" u="none" cap="none" strike="noStrike">
              <a:solidFill>
                <a:schemeClr val="dk1"/>
              </a:solidFill>
              <a:latin typeface="Arial Narrow"/>
              <a:ea typeface="Arial Narrow"/>
              <a:cs typeface="Arial Narrow"/>
              <a:sym typeface="Arial Narrow"/>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 name="Shape 44"/>
        <p:cNvGrpSpPr/>
        <p:nvPr/>
      </p:nvGrpSpPr>
      <p:grpSpPr>
        <a:xfrm>
          <a:off x="0" y="0"/>
          <a:ext cx="0" cy="0"/>
          <a:chOff x="0" y="0"/>
          <a:chExt cx="0" cy="0"/>
        </a:xfrm>
      </p:grpSpPr>
      <p:sp>
        <p:nvSpPr>
          <p:cNvPr id="45" name="Google Shape;45;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46" name="Google Shape;4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115" name="Google Shape;115;p2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122" name="Google Shape;122;p2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129" name="Google Shape;129;p2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142" name="Google Shape;142;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154" name="Google Shape;154;p3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spcBef>
                <a:spcPts val="0"/>
              </a:spcBef>
              <a:spcAft>
                <a:spcPts val="0"/>
              </a:spcAft>
              <a:buClr>
                <a:schemeClr val="dk1"/>
              </a:buClr>
              <a:buSzPts val="1200"/>
              <a:buFont typeface="Arial Narrow"/>
              <a:buAutoNum type="arabicPeriod"/>
            </a:pPr>
            <a:r>
              <a:rPr b="0" i="0" lang="en-US" sz="1200" u="none" cap="none" strike="noStrike">
                <a:solidFill>
                  <a:schemeClr val="dk1"/>
                </a:solidFill>
                <a:latin typeface="Arial Narrow"/>
                <a:ea typeface="Arial Narrow"/>
                <a:cs typeface="Arial Narrow"/>
                <a:sym typeface="Arial Narrow"/>
              </a:rPr>
              <a:t>The design of the site should add to the user’s experience</a:t>
            </a:r>
            <a:endParaRPr/>
          </a:p>
          <a:p>
            <a:pPr indent="-228600" lvl="1" marL="914400" marR="0" rtl="0" algn="l">
              <a:spcBef>
                <a:spcPts val="0"/>
              </a:spcBef>
              <a:spcAft>
                <a:spcPts val="0"/>
              </a:spcAft>
              <a:buClr>
                <a:schemeClr val="dk1"/>
              </a:buClr>
              <a:buSzPts val="1200"/>
              <a:buFont typeface="Arial Narrow"/>
              <a:buAutoNum type="alphaLcPeriod"/>
            </a:pPr>
            <a:r>
              <a:rPr b="0" i="0" lang="en-US" sz="1200" u="none" cap="none" strike="noStrike">
                <a:solidFill>
                  <a:schemeClr val="dk1"/>
                </a:solidFill>
                <a:latin typeface="Arial Narrow"/>
                <a:ea typeface="Arial Narrow"/>
                <a:cs typeface="Arial Narrow"/>
                <a:sym typeface="Arial Narrow"/>
              </a:rPr>
              <a:t>Ideally, a regular user shouldn’t even notice the design of a website anymore</a:t>
            </a:r>
            <a:endParaRPr/>
          </a:p>
          <a:p>
            <a:pPr indent="-228600" lvl="1" marL="914400" marR="0" rtl="0" algn="l">
              <a:spcBef>
                <a:spcPts val="0"/>
              </a:spcBef>
              <a:spcAft>
                <a:spcPts val="0"/>
              </a:spcAft>
              <a:buClr>
                <a:schemeClr val="dk1"/>
              </a:buClr>
              <a:buSzPts val="1200"/>
              <a:buFont typeface="Arial Narrow"/>
              <a:buAutoNum type="alphaLcPeriod"/>
            </a:pPr>
            <a:r>
              <a:rPr b="0" i="0" lang="en-US" sz="1200" u="none" cap="none" strike="noStrike">
                <a:solidFill>
                  <a:schemeClr val="dk1"/>
                </a:solidFill>
                <a:latin typeface="Arial Narrow"/>
                <a:ea typeface="Arial Narrow"/>
                <a:cs typeface="Arial Narrow"/>
                <a:sym typeface="Arial Narrow"/>
              </a:rPr>
              <a:t>The internet is mature enough that there is a certain expectation of design from sites that expect wide use</a:t>
            </a:r>
            <a:endParaRPr/>
          </a:p>
          <a:p>
            <a:pPr indent="-228600" lvl="1" marL="914400" marR="0" rtl="0" algn="l">
              <a:spcBef>
                <a:spcPts val="0"/>
              </a:spcBef>
              <a:spcAft>
                <a:spcPts val="0"/>
              </a:spcAft>
              <a:buClr>
                <a:schemeClr val="dk1"/>
              </a:buClr>
              <a:buSzPts val="1200"/>
              <a:buFont typeface="Arial Narrow"/>
              <a:buAutoNum type="alphaLcPeriod"/>
            </a:pPr>
            <a:r>
              <a:rPr b="0" i="0" lang="en-US" sz="1200" u="none" cap="none" strike="noStrike">
                <a:solidFill>
                  <a:schemeClr val="dk1"/>
                </a:solidFill>
                <a:latin typeface="Arial Narrow"/>
                <a:ea typeface="Arial Narrow"/>
                <a:cs typeface="Arial Narrow"/>
                <a:sym typeface="Arial Narrow"/>
              </a:rPr>
              <a:t>And, while an open data portal doesn’t need to worry about some elements of design as much as others, there are some important elements</a:t>
            </a:r>
            <a:endParaRPr/>
          </a:p>
          <a:p>
            <a:pPr indent="-228600" lvl="0" marL="457200" marR="0" rtl="0" algn="l">
              <a:spcBef>
                <a:spcPts val="0"/>
              </a:spcBef>
              <a:spcAft>
                <a:spcPts val="0"/>
              </a:spcAft>
              <a:buClr>
                <a:schemeClr val="dk1"/>
              </a:buClr>
              <a:buSzPts val="1200"/>
              <a:buFont typeface="Arial Narrow"/>
              <a:buAutoNum type="arabicPeriod"/>
            </a:pPr>
            <a:r>
              <a:rPr b="0" i="0" lang="en-US" sz="1200" u="none" cap="none" strike="noStrike">
                <a:solidFill>
                  <a:schemeClr val="dk1"/>
                </a:solidFill>
                <a:latin typeface="Arial Narrow"/>
                <a:ea typeface="Arial Narrow"/>
                <a:cs typeface="Arial Narrow"/>
                <a:sym typeface="Arial Narrow"/>
              </a:rPr>
              <a:t>An open data portal exists to disseminate information, so its design should reflect its purpose</a:t>
            </a:r>
            <a:endParaRPr/>
          </a:p>
          <a:p>
            <a:pPr indent="-228600" lvl="1" marL="914400" marR="0" rtl="0" algn="l">
              <a:spcBef>
                <a:spcPts val="0"/>
              </a:spcBef>
              <a:spcAft>
                <a:spcPts val="0"/>
              </a:spcAft>
              <a:buClr>
                <a:schemeClr val="dk1"/>
              </a:buClr>
              <a:buSzPts val="1200"/>
              <a:buFont typeface="Arial Narrow"/>
              <a:buAutoNum type="alphaLcPeriod"/>
            </a:pPr>
            <a:r>
              <a:rPr b="0" i="0" lang="en-US" sz="1200" u="none" cap="none" strike="noStrike">
                <a:solidFill>
                  <a:schemeClr val="dk1"/>
                </a:solidFill>
                <a:latin typeface="Arial Narrow"/>
                <a:ea typeface="Arial Narrow"/>
                <a:cs typeface="Arial Narrow"/>
                <a:sym typeface="Arial Narrow"/>
              </a:rPr>
              <a:t>It needs to be easy to read for potentially extended periods of time</a:t>
            </a:r>
            <a:endParaRPr/>
          </a:p>
          <a:p>
            <a:pPr indent="-228600" lvl="1" marL="914400" marR="0" rtl="0" algn="l">
              <a:spcBef>
                <a:spcPts val="0"/>
              </a:spcBef>
              <a:spcAft>
                <a:spcPts val="0"/>
              </a:spcAft>
              <a:buClr>
                <a:schemeClr val="dk1"/>
              </a:buClr>
              <a:buSzPts val="1200"/>
              <a:buFont typeface="Arial Narrow"/>
              <a:buAutoNum type="alphaLcPeriod"/>
            </a:pPr>
            <a:r>
              <a:rPr b="0" i="0" lang="en-US" sz="1200" u="none" cap="none" strike="noStrike">
                <a:solidFill>
                  <a:schemeClr val="dk1"/>
                </a:solidFill>
                <a:latin typeface="Arial Narrow"/>
                <a:ea typeface="Arial Narrow"/>
                <a:cs typeface="Arial Narrow"/>
                <a:sym typeface="Arial Narrow"/>
              </a:rPr>
              <a:t>Its style should remain clean, simple, and above all, consistent.  </a:t>
            </a:r>
            <a:endParaRPr/>
          </a:p>
          <a:p>
            <a:pPr indent="-228600" lvl="1" marL="914400" marR="0" rtl="0" algn="l">
              <a:spcBef>
                <a:spcPts val="0"/>
              </a:spcBef>
              <a:spcAft>
                <a:spcPts val="0"/>
              </a:spcAft>
              <a:buClr>
                <a:schemeClr val="dk1"/>
              </a:buClr>
              <a:buSzPts val="1200"/>
              <a:buFont typeface="Arial Narrow"/>
              <a:buAutoNum type="alphaLcPeriod"/>
            </a:pPr>
            <a:r>
              <a:rPr b="0" i="0" lang="en-US" sz="1200" u="none" cap="none" strike="noStrike">
                <a:solidFill>
                  <a:schemeClr val="dk1"/>
                </a:solidFill>
                <a:latin typeface="Arial Narrow"/>
                <a:ea typeface="Arial Narrow"/>
                <a:cs typeface="Arial Narrow"/>
                <a:sym typeface="Arial Narrow"/>
              </a:rPr>
              <a:t>Its design should </a:t>
            </a:r>
            <a:endParaRPr/>
          </a:p>
          <a:p>
            <a:pPr indent="-228600" lvl="2" marL="1371600" marR="0" rtl="0" algn="l">
              <a:spcBef>
                <a:spcPts val="0"/>
              </a:spcBef>
              <a:spcAft>
                <a:spcPts val="0"/>
              </a:spcAft>
              <a:buClr>
                <a:schemeClr val="dk1"/>
              </a:buClr>
              <a:buSzPts val="1200"/>
              <a:buFont typeface="Arial Narrow"/>
              <a:buAutoNum type="romanLcPeriod"/>
            </a:pPr>
            <a:r>
              <a:rPr b="0" i="0" lang="en-US" sz="1200" u="none" cap="none" strike="noStrike">
                <a:solidFill>
                  <a:schemeClr val="dk1"/>
                </a:solidFill>
                <a:latin typeface="Arial Narrow"/>
                <a:ea typeface="Arial Narrow"/>
                <a:cs typeface="Arial Narrow"/>
                <a:sym typeface="Arial Narrow"/>
              </a:rPr>
              <a:t>highlight all the items the designer feels are important to the use of the odp</a:t>
            </a:r>
            <a:endParaRPr b="0" i="0" sz="1200" u="none" cap="none" strike="noStrike">
              <a:solidFill>
                <a:schemeClr val="dk1"/>
              </a:solidFill>
              <a:latin typeface="Arial Narrow"/>
              <a:ea typeface="Arial Narrow"/>
              <a:cs typeface="Arial Narrow"/>
              <a:sym typeface="Arial Narrow"/>
            </a:endParaRPr>
          </a:p>
          <a:p>
            <a:pPr indent="-228600" lvl="2" marL="1371600" marR="0" rtl="0" algn="l">
              <a:spcBef>
                <a:spcPts val="0"/>
              </a:spcBef>
              <a:spcAft>
                <a:spcPts val="0"/>
              </a:spcAft>
              <a:buClr>
                <a:schemeClr val="dk1"/>
              </a:buClr>
              <a:buSzPts val="1200"/>
              <a:buFont typeface="Arial Narrow"/>
              <a:buAutoNum type="romanLcPeriod"/>
            </a:pPr>
            <a:r>
              <a:rPr b="0" i="0" lang="en-US" sz="1200" u="none" cap="none" strike="noStrike">
                <a:solidFill>
                  <a:schemeClr val="dk1"/>
                </a:solidFill>
                <a:latin typeface="Arial Narrow"/>
                <a:ea typeface="Arial Narrow"/>
                <a:cs typeface="Arial Narrow"/>
                <a:sym typeface="Arial Narrow"/>
              </a:rPr>
              <a:t>give the user an idea of the exact kind of data they are going to see, before they click on it</a:t>
            </a:r>
            <a:endParaRPr/>
          </a:p>
          <a:p>
            <a:pPr indent="-228600" lvl="2" marL="1371600" marR="0" rtl="0" algn="l">
              <a:spcBef>
                <a:spcPts val="0"/>
              </a:spcBef>
              <a:spcAft>
                <a:spcPts val="0"/>
              </a:spcAft>
              <a:buClr>
                <a:schemeClr val="dk1"/>
              </a:buClr>
              <a:buSzPts val="1200"/>
              <a:buFont typeface="Arial Narrow"/>
              <a:buAutoNum type="romanLcPeriod"/>
            </a:pPr>
            <a:r>
              <a:rPr b="0" i="0" lang="en-US" sz="1200" u="none" cap="none" strike="noStrike">
                <a:solidFill>
                  <a:schemeClr val="dk1"/>
                </a:solidFill>
                <a:latin typeface="Arial Narrow"/>
                <a:ea typeface="Arial Narrow"/>
                <a:cs typeface="Arial Narrow"/>
                <a:sym typeface="Arial Narrow"/>
              </a:rPr>
              <a:t>help the user make the best use of the statistical tools given to them</a:t>
            </a:r>
            <a:endParaRP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161" name="Google Shape;161;p3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Your ODP should be easy to read</a:t>
            </a:r>
            <a:endParaRPr/>
          </a:p>
          <a:p>
            <a:pPr indent="-228600" lvl="0" marL="457200" marR="0" rtl="0" algn="l">
              <a:lnSpc>
                <a:spcPct val="100000"/>
              </a:lnSpc>
              <a:spcBef>
                <a:spcPts val="0"/>
              </a:spcBef>
              <a:spcAft>
                <a:spcPts val="0"/>
              </a:spcAft>
              <a:buClr>
                <a:schemeClr val="dk1"/>
              </a:buClr>
              <a:buSzPts val="1200"/>
              <a:buFont typeface="Arial Narrow"/>
              <a:buAutoNum type="arabicPeriod"/>
            </a:pPr>
            <a:r>
              <a:rPr b="0" i="0" lang="en-US" sz="1200" u="none" cap="none" strike="noStrike">
                <a:solidFill>
                  <a:schemeClr val="dk1"/>
                </a:solidFill>
                <a:latin typeface="Arial Narrow"/>
                <a:ea typeface="Arial Narrow"/>
                <a:cs typeface="Arial Narrow"/>
                <a:sym typeface="Arial Narrow"/>
              </a:rPr>
              <a:t>Your text should be very different in color from the background to ensure that everyone can can read from your page easily</a:t>
            </a:r>
            <a:endParaRPr/>
          </a:p>
          <a:p>
            <a:pPr indent="-228600" lvl="1" marL="914400" marR="0" rtl="0" algn="l">
              <a:lnSpc>
                <a:spcPct val="100000"/>
              </a:lnSpc>
              <a:spcBef>
                <a:spcPts val="0"/>
              </a:spcBef>
              <a:spcAft>
                <a:spcPts val="0"/>
              </a:spcAft>
              <a:buClr>
                <a:schemeClr val="dk1"/>
              </a:buClr>
              <a:buSzPts val="1200"/>
              <a:buFont typeface="Arial Narrow"/>
              <a:buAutoNum type="alphaLcPeriod"/>
            </a:pPr>
            <a:r>
              <a:rPr b="0" i="0" lang="en-US" sz="1200" u="none" cap="none" strike="noStrike">
                <a:solidFill>
                  <a:schemeClr val="dk1"/>
                </a:solidFill>
                <a:latin typeface="Arial Narrow"/>
                <a:ea typeface="Arial Narrow"/>
                <a:cs typeface="Arial Narrow"/>
                <a:sym typeface="Arial Narrow"/>
              </a:rPr>
              <a:t>good pairs are</a:t>
            </a:r>
            <a:endParaRPr/>
          </a:p>
          <a:p>
            <a:pPr indent="-228600" lvl="2" marL="1371600" marR="0" rtl="0" algn="l">
              <a:lnSpc>
                <a:spcPct val="100000"/>
              </a:lnSpc>
              <a:spcBef>
                <a:spcPts val="0"/>
              </a:spcBef>
              <a:spcAft>
                <a:spcPts val="0"/>
              </a:spcAft>
              <a:buClr>
                <a:schemeClr val="dk1"/>
              </a:buClr>
              <a:buSzPts val="1200"/>
              <a:buFont typeface="Arial Narrow"/>
              <a:buAutoNum type="romanLcPeriod"/>
            </a:pPr>
            <a:r>
              <a:rPr b="0" i="0" lang="en-US" sz="1200" u="none" cap="none" strike="noStrike">
                <a:solidFill>
                  <a:schemeClr val="dk1"/>
                </a:solidFill>
                <a:latin typeface="Arial Narrow"/>
                <a:ea typeface="Arial Narrow"/>
                <a:cs typeface="Arial Narrow"/>
                <a:sym typeface="Arial Narrow"/>
              </a:rPr>
              <a:t>black and white</a:t>
            </a:r>
            <a:endParaRPr/>
          </a:p>
          <a:p>
            <a:pPr indent="-228600" lvl="2" marL="1371600" marR="0" rtl="0" algn="l">
              <a:lnSpc>
                <a:spcPct val="100000"/>
              </a:lnSpc>
              <a:spcBef>
                <a:spcPts val="0"/>
              </a:spcBef>
              <a:spcAft>
                <a:spcPts val="0"/>
              </a:spcAft>
              <a:buClr>
                <a:schemeClr val="dk1"/>
              </a:buClr>
              <a:buSzPts val="1200"/>
              <a:buFont typeface="Arial Narrow"/>
              <a:buAutoNum type="romanLcPeriod"/>
            </a:pPr>
            <a:r>
              <a:rPr b="0" i="0" lang="en-US" sz="1200" u="none" cap="none" strike="noStrike">
                <a:solidFill>
                  <a:schemeClr val="dk1"/>
                </a:solidFill>
                <a:latin typeface="Arial Narrow"/>
                <a:ea typeface="Arial Narrow"/>
                <a:cs typeface="Arial Narrow"/>
                <a:sym typeface="Arial Narrow"/>
              </a:rPr>
              <a:t>black and light grey</a:t>
            </a:r>
            <a:endParaRPr/>
          </a:p>
          <a:p>
            <a:pPr indent="-228600" lvl="2" marL="1371600" marR="0" rtl="0" algn="l">
              <a:lnSpc>
                <a:spcPct val="100000"/>
              </a:lnSpc>
              <a:spcBef>
                <a:spcPts val="0"/>
              </a:spcBef>
              <a:spcAft>
                <a:spcPts val="0"/>
              </a:spcAft>
              <a:buClr>
                <a:schemeClr val="dk1"/>
              </a:buClr>
              <a:buSzPts val="1200"/>
              <a:buFont typeface="Arial Narrow"/>
              <a:buAutoNum type="romanLcPeriod"/>
            </a:pPr>
            <a:r>
              <a:rPr b="0" i="0" lang="en-US" sz="1200" u="none" cap="none" strike="noStrike">
                <a:solidFill>
                  <a:schemeClr val="dk1"/>
                </a:solidFill>
                <a:latin typeface="Arial Narrow"/>
                <a:ea typeface="Arial Narrow"/>
                <a:cs typeface="Arial Narrow"/>
                <a:sym typeface="Arial Narrow"/>
              </a:rPr>
              <a:t>vibrant complementary pairs like</a:t>
            </a:r>
            <a:endParaRPr/>
          </a:p>
          <a:p>
            <a:pPr indent="-228600" lvl="3" marL="1828800" marR="0" rtl="0" algn="l">
              <a:lnSpc>
                <a:spcPct val="100000"/>
              </a:lnSpc>
              <a:spcBef>
                <a:spcPts val="0"/>
              </a:spcBef>
              <a:spcAft>
                <a:spcPts val="0"/>
              </a:spcAft>
              <a:buClr>
                <a:schemeClr val="dk1"/>
              </a:buClr>
              <a:buSzPts val="1200"/>
              <a:buFont typeface="Arial Narrow"/>
              <a:buAutoNum type="arabicPeriod"/>
            </a:pPr>
            <a:r>
              <a:rPr b="0" i="0" lang="en-US" sz="1200" u="none" cap="none" strike="noStrike">
                <a:solidFill>
                  <a:schemeClr val="dk1"/>
                </a:solidFill>
                <a:latin typeface="Arial Narrow"/>
                <a:ea typeface="Arial Narrow"/>
                <a:cs typeface="Arial Narrow"/>
                <a:sym typeface="Arial Narrow"/>
              </a:rPr>
              <a:t>red and orange</a:t>
            </a:r>
            <a:endParaRPr/>
          </a:p>
          <a:p>
            <a:pPr indent="-228600" lvl="3" marL="1828800" marR="0" rtl="0" algn="l">
              <a:lnSpc>
                <a:spcPct val="100000"/>
              </a:lnSpc>
              <a:spcBef>
                <a:spcPts val="0"/>
              </a:spcBef>
              <a:spcAft>
                <a:spcPts val="0"/>
              </a:spcAft>
              <a:buClr>
                <a:schemeClr val="dk1"/>
              </a:buClr>
              <a:buSzPts val="1200"/>
              <a:buFont typeface="Arial Narrow"/>
              <a:buAutoNum type="arabicPeriod"/>
            </a:pPr>
            <a:r>
              <a:rPr b="0" i="0" lang="en-US" sz="1200" u="none" cap="none" strike="noStrike">
                <a:solidFill>
                  <a:schemeClr val="dk1"/>
                </a:solidFill>
                <a:latin typeface="Arial Narrow"/>
                <a:ea typeface="Arial Narrow"/>
                <a:cs typeface="Arial Narrow"/>
                <a:sym typeface="Arial Narrow"/>
              </a:rPr>
              <a:t>yellow and orange</a:t>
            </a:r>
            <a:endParaRPr/>
          </a:p>
          <a:p>
            <a:pPr indent="-228600" lvl="3" marL="1828800" marR="0" rtl="0" algn="l">
              <a:lnSpc>
                <a:spcPct val="100000"/>
              </a:lnSpc>
              <a:spcBef>
                <a:spcPts val="0"/>
              </a:spcBef>
              <a:spcAft>
                <a:spcPts val="0"/>
              </a:spcAft>
              <a:buClr>
                <a:schemeClr val="dk1"/>
              </a:buClr>
              <a:buSzPts val="1200"/>
              <a:buFont typeface="Arial Narrow"/>
              <a:buAutoNum type="arabicPeriod"/>
            </a:pPr>
            <a:r>
              <a:rPr b="0" i="0" lang="en-US" sz="1200" u="none" cap="none" strike="noStrike">
                <a:solidFill>
                  <a:schemeClr val="dk1"/>
                </a:solidFill>
                <a:latin typeface="Arial Narrow"/>
                <a:ea typeface="Arial Narrow"/>
                <a:cs typeface="Arial Narrow"/>
                <a:sym typeface="Arial Narrow"/>
              </a:rPr>
              <a:t>blue and yellow</a:t>
            </a:r>
            <a:endParaRPr/>
          </a:p>
          <a:p>
            <a:pPr indent="0" lvl="0" marL="0" marR="0" rtl="0" algn="l">
              <a:lnSpc>
                <a:spcPct val="100000"/>
              </a:lnSpc>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a:p>
            <a:pPr indent="-228600" lvl="0" marL="457200" marR="0" rtl="0" algn="l">
              <a:lnSpc>
                <a:spcPct val="100000"/>
              </a:lnSpc>
              <a:spcBef>
                <a:spcPts val="0"/>
              </a:spcBef>
              <a:spcAft>
                <a:spcPts val="0"/>
              </a:spcAft>
              <a:buClr>
                <a:schemeClr val="dk1"/>
              </a:buClr>
              <a:buSzPts val="1200"/>
              <a:buFont typeface="Arial Narrow"/>
              <a:buAutoNum type="arabicPeriod"/>
            </a:pPr>
            <a:r>
              <a:rPr b="0" i="0" lang="en-US" sz="1200" u="none" cap="none" strike="noStrike">
                <a:solidFill>
                  <a:schemeClr val="dk1"/>
                </a:solidFill>
                <a:latin typeface="Arial Narrow"/>
                <a:ea typeface="Arial Narrow"/>
                <a:cs typeface="Arial Narrow"/>
                <a:sym typeface="Arial Narrow"/>
              </a:rPr>
              <a:t>Your text should be in a neat and legible font, preferably sans-serif</a:t>
            </a:r>
            <a:endParaRPr/>
          </a:p>
          <a:p>
            <a:pPr indent="-228600" lvl="1" marL="914400" marR="0" rtl="0" algn="l">
              <a:lnSpc>
                <a:spcPct val="100000"/>
              </a:lnSpc>
              <a:spcBef>
                <a:spcPts val="0"/>
              </a:spcBef>
              <a:spcAft>
                <a:spcPts val="0"/>
              </a:spcAft>
              <a:buClr>
                <a:schemeClr val="dk1"/>
              </a:buClr>
              <a:buSzPts val="1200"/>
              <a:buFont typeface="Arial Narrow"/>
              <a:buAutoNum type="alphaLcPeriod"/>
            </a:pPr>
            <a:r>
              <a:rPr b="0" i="0" lang="en-US" sz="1200" u="none" cap="none" strike="noStrike">
                <a:solidFill>
                  <a:schemeClr val="dk1"/>
                </a:solidFill>
                <a:latin typeface="Arial Narrow"/>
                <a:ea typeface="Arial Narrow"/>
                <a:cs typeface="Arial Narrow"/>
                <a:sym typeface="Arial Narrow"/>
              </a:rPr>
              <a:t>These two fonts are in the same size, but the top is clearly more readable</a:t>
            </a:r>
            <a:endParaRPr/>
          </a:p>
        </p:txBody>
      </p:sp>
      <p:sp>
        <p:nvSpPr>
          <p:cNvPr id="168" name="Google Shape;168;p3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A consistent design system can help the user to navigate the site by letting them simply get used to how things are laid out</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Less is more when it comes to colors in an informational site like an ODP, too many flashy colors in the site’s regular design can be distracting, as well as limiting the choice of colors to use as highlights</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The times when one does want to change up the layout are when new tools have been added to the site, but even then, one should change as little as possible </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	Just don’t change up things like the background, for instance, if the addition is just a popup window or a toolbar</a:t>
            </a:r>
            <a:endParaRPr/>
          </a:p>
        </p:txBody>
      </p:sp>
      <p:sp>
        <p:nvSpPr>
          <p:cNvPr id="175" name="Google Shape;175;p3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The site’s design should draw the user’s eye towards the tools they need to navigate the site</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Ideally, the user should see everything they will need as soon as they open the page</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	see the following example</a:t>
            </a:r>
            <a:endParaRPr/>
          </a:p>
        </p:txBody>
      </p:sp>
      <p:sp>
        <p:nvSpPr>
          <p:cNvPr id="182" name="Google Shape;182;p4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This is the San Francisco ODP’s main page, as you can see, all of the primary functions are visible immediately</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	The search bar, all of the genres of data one can browse by, and a link to another way to browse</a:t>
            </a:r>
            <a:endParaRPr/>
          </a:p>
        </p:txBody>
      </p:sp>
      <p:sp>
        <p:nvSpPr>
          <p:cNvPr id="189" name="Google Shape;189;p4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Narrow"/>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 name="Google Shape;5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53" name="Google Shape;53;p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The design of the site should allow a user to get some basic information about the data they’re looking at before they even click on it</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	A user should be able to, at a glance, determine if a link is what they want</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This is an example from Chicago’s ODP, which has several kinds of data to choose from, each with its own color and picture, seen beside every link</a:t>
            </a:r>
            <a:endParaRPr/>
          </a:p>
        </p:txBody>
      </p:sp>
      <p:sp>
        <p:nvSpPr>
          <p:cNvPr id="200" name="Google Shape;200;p4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In order to maximize use and utility of the site, it should not presume an in-depth knowledge of statistics, once a user has selected a data set to work with, the design should help the user to determine the use of the tools presented to the user</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The sites design should use graphics, colors, and labeling to differentiate the tools it presents to the user</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	graphics are the most important tool of the designer to inform the user, because people are excellent at processing images</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	colors are best used with graphics to help a user either just differentiate similar graphics, or even help to remember the layout of the site across multiple visits</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	labels can be an important tool to help the user deal with the more esoteric tools presented to them, and if the designer can include them without overcrowding the page, then they should, but over-labeling can</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		actually cause the page to be more difficult to make sense of</a:t>
            </a:r>
            <a:endParaRP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209" name="Google Shape;209;p4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218" name="Google Shape;218;p4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225" name="Google Shape;225;p5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232" name="Google Shape;232;p5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240" name="Google Shape;240;p5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250" name="Google Shape;250;p5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258" name="Google Shape;258;p5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267" name="Google Shape;267;p6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275" name="Google Shape;275;p6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59" name="Google Shape;5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284" name="Google Shape;284;p6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292" name="Google Shape;292;p6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301" name="Google Shape;301;p6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311" name="Google Shape;311;p7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319" name="Google Shape;319;p7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328" name="Google Shape;328;p7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336" name="Google Shape;336;p7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348" name="Google Shape;348;p7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357" name="Google Shape;357;p8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369" name="Google Shape;369;p8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 name="Google Shape;6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66" name="Google Shape;66;p1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A big key to having an open data portal is accessability. Three questions to be asking yourself while critiquing the accessability of your open data portal is, “can I get this data”, much like grocery shopping, where the amount of food you can purchase is dependent upon a lot of things, such as time, location, transportation and even shopping cart size, you must ask is the data actually available to the user with minimal to no restrictions. Next, what data can I get? Is too much available, not enough available, is it of any interest? And finally is this data any usable? Kind of like the disapointment of going to a produce aisle and finding everything limp and brown, is this data something a user would actually want to use? </a:t>
            </a:r>
            <a:endParaRPr/>
          </a:p>
          <a:p>
            <a:pPr indent="0" lvl="0" marL="0" marR="0" rtl="0" algn="l">
              <a:spcBef>
                <a:spcPts val="0"/>
              </a:spcBef>
              <a:spcAft>
                <a:spcPts val="0"/>
              </a:spcAft>
              <a:buClr>
                <a:schemeClr val="dk1"/>
              </a:buClr>
              <a:buFont typeface="Calibri"/>
              <a:buNone/>
            </a:pPr>
            <a:r>
              <a:t/>
            </a:r>
            <a:endParaRPr b="0" i="0" sz="1200" u="none" cap="none" strike="noStrike">
              <a:solidFill>
                <a:srgbClr val="FF0000"/>
              </a:solidFill>
              <a:latin typeface="Arial Narrow"/>
              <a:ea typeface="Arial Narrow"/>
              <a:cs typeface="Arial Narrow"/>
              <a:sym typeface="Arial Narrow"/>
            </a:endParaRPr>
          </a:p>
          <a:p>
            <a:pPr indent="0" lvl="0" marL="0" marR="0" rtl="0" algn="l">
              <a:spcBef>
                <a:spcPts val="0"/>
              </a:spcBef>
              <a:spcAft>
                <a:spcPts val="0"/>
              </a:spcAft>
              <a:buClr>
                <a:srgbClr val="FF0000"/>
              </a:buClr>
              <a:buFont typeface="Arial Narrow"/>
              <a:buNone/>
            </a:pPr>
            <a:r>
              <a:rPr b="0" i="0" lang="en-US" sz="1200" u="none" cap="none" strike="noStrike">
                <a:solidFill>
                  <a:srgbClr val="FF0000"/>
                </a:solidFill>
                <a:latin typeface="Arial Narrow"/>
                <a:ea typeface="Arial Narrow"/>
                <a:cs typeface="Arial Narrow"/>
                <a:sym typeface="Arial Narrow"/>
              </a:rPr>
              <a:t>add link to datasets</a:t>
            </a:r>
            <a:endParaRPr/>
          </a:p>
          <a:p>
            <a:pPr indent="0" lvl="0" marL="0" marR="0" rtl="0" algn="l">
              <a:spcBef>
                <a:spcPts val="0"/>
              </a:spcBef>
              <a:spcAft>
                <a:spcPts val="0"/>
              </a:spcAft>
              <a:buClr>
                <a:schemeClr val="dk1"/>
              </a:buClr>
              <a:buFont typeface="Calibri"/>
              <a:buNone/>
            </a:pPr>
            <a:r>
              <a:t/>
            </a:r>
            <a:endParaRPr b="0" i="0" sz="1200" u="none" cap="none" strike="noStrike">
              <a:solidFill>
                <a:srgbClr val="FF0000"/>
              </a:solidFill>
              <a:latin typeface="Arial Narrow"/>
              <a:ea typeface="Arial Narrow"/>
              <a:cs typeface="Arial Narrow"/>
              <a:sym typeface="Arial Narrow"/>
            </a:endParaRPr>
          </a:p>
        </p:txBody>
      </p:sp>
      <p:sp>
        <p:nvSpPr>
          <p:cNvPr id="376" name="Google Shape;376;p8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So, the first thing can I get this data? Are there restrictions? Can I only download so much data at a time? What licenses must I agree to? Well, some good news, in having an open data portal, like yours, with no licensing restrictions, or major restrictions you do in fact pass these requirements. </a:t>
            </a:r>
            <a:endParaRPr/>
          </a:p>
        </p:txBody>
      </p:sp>
      <p:sp>
        <p:nvSpPr>
          <p:cNvPr id="386" name="Google Shape;386;p8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To continue with Availability, just because the data is restriction free, does not mean it is available. I may know that I can hop on a bus and get to my destination, but if none of the busses are labeled with which route they are going, there is no way I will reach my destination. This is where you need to keep labels clear, properly list years and continually provide all the data you have. We have already discussed more in depth navigation and getting to your data set. But this should be brought up again in this context to discuss the content of your labels. </a:t>
            </a:r>
            <a:endParaRPr/>
          </a:p>
        </p:txBody>
      </p:sp>
      <p:sp>
        <p:nvSpPr>
          <p:cNvPr id="393" name="Google Shape;393;p8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Narrow"/>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Here, we have a sample of the san francisco search page vs the arlington county. Looking at the san francisco open data, it is clear in the title what the data set is of and when it is coming from. The blurb at the bottom is an addition but is nice to inform the user more details of the dataset. Looking at the arlington county, while there are simple titles, it is not clear exactly what the “site plan” is or the context of “improvement extererior” There is also minimal information regarding the dates of the data. It is unclear until you go into the data what you are actually going to be looking at. This makes the user’s experience much longer and far more tedious. </a:t>
            </a:r>
            <a:endParaRPr/>
          </a:p>
        </p:txBody>
      </p:sp>
      <p:sp>
        <p:nvSpPr>
          <p:cNvPr id="400" name="Google Shape;400;p9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An important thing to note is that the dates are important to highlight and label properly because it changes how you can analyze the data. If the dataset includes data from multiple years, make sure to include the range of these years so that users can look at changes over time and create models. Otherwise it is hard one, to know what years you are looking at and two, how useful the dataset it at first glance. </a:t>
            </a:r>
            <a:endParaRPr/>
          </a:p>
        </p:txBody>
      </p:sp>
      <p:sp>
        <p:nvSpPr>
          <p:cNvPr id="418" name="Google Shape;418;p9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Safety is a big issue in the new age of open data. This gets at the quesiton of what data can I get? While having enough data up and free for the public, it is important to not always include everything. A big thing to be careful of is PIIs (personally identifiable information). These should be avoided for the safety of individuals and legal purposes. While it is decided what is okay on a case to case basis, staying on the safe side is never a bad idea. </a:t>
            </a:r>
            <a:endParaRPr/>
          </a:p>
        </p:txBody>
      </p:sp>
      <p:sp>
        <p:nvSpPr>
          <p:cNvPr id="427" name="Google Shape;427;p9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In more detail, a PII is any amount of personal information which could link a data value to a particular individual. Basically, if you can look at the dataset and find out exactly who is being recorded, you have a PII.</a:t>
            </a:r>
            <a:endParaRPr/>
          </a:p>
        </p:txBody>
      </p:sp>
      <p:sp>
        <p:nvSpPr>
          <p:cNvPr id="434" name="Google Shape;434;p9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FInally, we have to ask, is this data usable? Website and dataset code should be available to help users understand where everything is coming from and to make their own changes to algorithms </a:t>
            </a:r>
            <a:endParaRPr/>
          </a:p>
        </p:txBody>
      </p:sp>
      <p:sp>
        <p:nvSpPr>
          <p:cNvPr id="441" name="Google Shape;441;p9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APIs are used by businesses and entrepreneurs to analyze the community to better meet the area's needs. And app developers can use APIs to create useful walkability apps or services apps. While you may have the API available, it is important to note, these APIs are useless unless the data has a basic tidy structure shown in the previous section. </a:t>
            </a:r>
            <a:endParaRPr/>
          </a:p>
        </p:txBody>
      </p:sp>
      <p:sp>
        <p:nvSpPr>
          <p:cNvPr id="448" name="Google Shape;448;p10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457" name="Google Shape;457;p10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73" name="Google Shape;73;p14: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464" name="Google Shape;464;p10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473" name="Google Shape;473;p10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482" name="Google Shape;482;p10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495" name="Google Shape;495;p11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505" name="Google Shape;505;p11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515" name="Google Shape;515;p11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When providing users of the open data portal with pre-made data visualizations or the ability to create their own visualizations, there are two areas that need your careful consideration: appearance and access.</a:t>
            </a:r>
            <a:endParaRPr/>
          </a:p>
        </p:txBody>
      </p:sp>
      <p:sp>
        <p:nvSpPr>
          <p:cNvPr id="522" name="Google Shape;522;p11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For the appearance aspect, you should be certain that all visualizations pre-made or created via the portal are clearly label throughout (axes, titles ,etc); remain true to the data and don’t mislead the viewer; avoid unecessary elements, also known as chartjunk, that crowd the view and obfuscate the information presented. A special bonus would be to ensure that all pre-made visualization contribute </a:t>
            </a:r>
            <a:r>
              <a:rPr b="0" i="0" lang="en-US" sz="1100" u="none" cap="none" strike="noStrike">
                <a:solidFill>
                  <a:schemeClr val="dk1"/>
                </a:solidFill>
                <a:highlight>
                  <a:srgbClr val="FFFFFF"/>
                </a:highlight>
                <a:latin typeface="Arial Narrow"/>
                <a:ea typeface="Arial Narrow"/>
                <a:cs typeface="Arial Narrow"/>
                <a:sym typeface="Arial Narrow"/>
              </a:rPr>
              <a:t>to the overall understanding and utility of the data source they show. A great visualization tells a story about the data.</a:t>
            </a:r>
            <a:endParaRP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529" name="Google Shape;529;p11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Left example: pretty good, but the viewer has to expend extra mental energy to determine what the axes are showing. </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Right example: Clearly labeled x and y axes and legend.</a:t>
            </a:r>
            <a:endParaRPr/>
          </a:p>
        </p:txBody>
      </p:sp>
      <p:sp>
        <p:nvSpPr>
          <p:cNvPr id="536" name="Google Shape;536;p12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Left: Misleading. Range of y-axis is only about 5% of the max value, making it look like employment has quintupled in a year!</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Right: y-axis starts at zero, presenting the data much more truthfully. Made by downloading data! Yay AC! </a:t>
            </a:r>
            <a:endParaRPr/>
          </a:p>
        </p:txBody>
      </p:sp>
      <p:sp>
        <p:nvSpPr>
          <p:cNvPr id="548" name="Google Shape;548;p124: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 name="Google Shape;7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79" name="Google Shape;79;p1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Left example: People are superfluous and misleading.  1 person corresponds to 259 people moving into AC, while 4 people correspond to 3,469 people moving into AC. But, the number of people from DC is actually 13 times as many as the number of people from PGC.  Numbers are also printed: just use the numbers or update the visual to have 1 cartoon person represent, say 250 real people.</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Right example: Overplotting and chark junk avoided by grouping incidents in the same areas until you zoom in to street level, revealing the individual incidents as pins.</a:t>
            </a:r>
            <a:endParaRPr/>
          </a:p>
        </p:txBody>
      </p:sp>
      <p:sp>
        <p:nvSpPr>
          <p:cNvPr id="560" name="Google Shape;560;p12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p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The second aspect, visualization access, concerns the ability of the users of the ODP to create their own charts, maps, etc within the ODP. These tools should be quickly and easily accessible from the data view; the tools for creating visualizations should be clearly labeled and easy to navigate through. A special bonus would be to have the available visualizations be reactive to the data type. What I mean by that is that a scatterplot is an option for all numerical data, but not for all categorical data. </a:t>
            </a:r>
            <a:endParaRPr/>
          </a:p>
        </p:txBody>
      </p:sp>
      <p:sp>
        <p:nvSpPr>
          <p:cNvPr id="572" name="Google Shape;572;p12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Left example: The tools for visualization are hidden in the pivot table tab. Without clicking around, it’s not discoverable.</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Right example: The visualization tab is easily seen on top of the data table you’re looking at. </a:t>
            </a:r>
            <a:endParaRPr/>
          </a:p>
        </p:txBody>
      </p:sp>
      <p:sp>
        <p:nvSpPr>
          <p:cNvPr id="579" name="Google Shape;579;p13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This example: On the left, you cannot view the data and the visualization at the same time, which makes it difficult to know how to manipulate the visualization to create the best story. ON the right, the fields section is difficult to understand and use to create a visualization.</a:t>
            </a:r>
            <a:endParaRPr/>
          </a:p>
        </p:txBody>
      </p:sp>
      <p:sp>
        <p:nvSpPr>
          <p:cNvPr id="591" name="Google Shape;591;p13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p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p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Top: The options available for visualization are neat, clear, and easy to select. Drop down menu.</a:t>
            </a:r>
            <a:endParaRPr/>
          </a:p>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Bottom: The data being visualized is seen with the visualization which helps refine the visualization creation process. </a:t>
            </a:r>
            <a:endParaRPr/>
          </a:p>
        </p:txBody>
      </p:sp>
      <p:sp>
        <p:nvSpPr>
          <p:cNvPr id="600" name="Google Shape;600;p13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p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Arial Narrow"/>
              <a:ea typeface="Arial Narrow"/>
              <a:cs typeface="Arial Narrow"/>
              <a:sym typeface="Arial Narrow"/>
            </a:endParaRPr>
          </a:p>
        </p:txBody>
      </p:sp>
      <p:sp>
        <p:nvSpPr>
          <p:cNvPr id="610" name="Google Shape;610;p13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CHANGE FONT SIZE MILLI!!!!!!!!!!!!</a:t>
            </a:r>
            <a:endParaRPr/>
          </a:p>
        </p:txBody>
      </p:sp>
      <p:sp>
        <p:nvSpPr>
          <p:cNvPr id="86" name="Google Shape;86;p1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Narrow"/>
                <a:ea typeface="Arial Narrow"/>
                <a:cs typeface="Arial Narrow"/>
                <a:sym typeface="Arial Narrow"/>
              </a:rPr>
              <a:t>Nest folders and links by topics</a:t>
            </a:r>
            <a:endParaRPr/>
          </a:p>
          <a:p>
            <a:pPr indent="-304800" lvl="1" marL="91440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Narrow"/>
                <a:ea typeface="Arial Narrow"/>
                <a:cs typeface="Arial Narrow"/>
                <a:sym typeface="Arial Narrow"/>
              </a:rPr>
              <a:t>Site hierarchy need to be clear and minimize the user’s steps to navigate to a particular page</a:t>
            </a:r>
            <a:endParaRPr/>
          </a:p>
          <a:p>
            <a:pPr indent="0" lvl="0" marL="0" marR="0" rtl="0" algn="l">
              <a:spcBef>
                <a:spcPts val="0"/>
              </a:spcBef>
              <a:spcAft>
                <a:spcPts val="0"/>
              </a:spcAft>
              <a:buClr>
                <a:schemeClr val="dk1"/>
              </a:buClr>
              <a:buFont typeface="Arial Narrow"/>
              <a:buNone/>
            </a:pPr>
            <a:r>
              <a:rPr b="0" i="0" lang="en-US" sz="1100" u="none" cap="none" strike="noStrike">
                <a:solidFill>
                  <a:schemeClr val="dk1"/>
                </a:solidFill>
                <a:latin typeface="Arial Narrow"/>
                <a:ea typeface="Arial Narrow"/>
                <a:cs typeface="Arial Narrow"/>
                <a:sym typeface="Arial Narrow"/>
              </a:rPr>
              <a:t>THROW THEM A BONE: say something about how they might have been making a place holder to put something else in the folder </a:t>
            </a:r>
            <a:endParaRPr/>
          </a:p>
          <a:p>
            <a:pPr indent="0" lvl="0" marL="0" marR="0" rtl="0" algn="l">
              <a:spcBef>
                <a:spcPts val="0"/>
              </a:spcBef>
              <a:spcAft>
                <a:spcPts val="0"/>
              </a:spcAft>
              <a:buClr>
                <a:schemeClr val="dk1"/>
              </a:buClr>
              <a:buFont typeface="Calibri"/>
              <a:buNone/>
            </a:pPr>
            <a:r>
              <a:t/>
            </a:r>
            <a:endParaRPr b="0" i="0" sz="1100" u="none" cap="none" strike="noStrike">
              <a:solidFill>
                <a:schemeClr val="dk1"/>
              </a:solidFill>
              <a:latin typeface="Arial Narrow"/>
              <a:ea typeface="Arial Narrow"/>
              <a:cs typeface="Arial Narrow"/>
              <a:sym typeface="Arial Narrow"/>
            </a:endParaRPr>
          </a:p>
        </p:txBody>
      </p:sp>
      <p:sp>
        <p:nvSpPr>
          <p:cNvPr id="93" name="Google Shape;93;p2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Narrow"/>
              <a:buNone/>
            </a:pPr>
            <a:r>
              <a:rPr b="0" i="0" lang="en-US" sz="1200" u="none" cap="none" strike="noStrike">
                <a:solidFill>
                  <a:schemeClr val="dk1"/>
                </a:solidFill>
                <a:latin typeface="Arial Narrow"/>
                <a:ea typeface="Arial Narrow"/>
                <a:cs typeface="Arial Narrow"/>
                <a:sym typeface="Arial Narrow"/>
              </a:rPr>
              <a:t>BLOW UP THE LIST include link even if is from Arlington</a:t>
            </a:r>
            <a:endParaRPr/>
          </a:p>
        </p:txBody>
      </p:sp>
      <p:sp>
        <p:nvSpPr>
          <p:cNvPr id="104" name="Google Shape;104;p2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Narrow"/>
                <a:ea typeface="Arial Narrow"/>
                <a:cs typeface="Arial Narrow"/>
                <a:sym typeface="Arial Narrow"/>
              </a:rPr>
              <a:t>‹#›</a:t>
            </a:fld>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rotWithShape="1">
          <a:blip r:embed="rId2">
            <a:alphaModFix/>
          </a:blip>
          <a:stretch>
            <a:fillRect b="0" l="0" r="0" t="0"/>
          </a:stretch>
        </a:blip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685800" y="1597832"/>
            <a:ext cx="7772400" cy="1102518"/>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Cabin"/>
              <a:buNone/>
              <a:defRPr b="0" i="0" sz="3200" u="none" cap="none" strike="noStrike">
                <a:solidFill>
                  <a:schemeClr val="dk1"/>
                </a:solidFill>
                <a:latin typeface="Arial Narrow"/>
                <a:ea typeface="Arial Narrow"/>
                <a:cs typeface="Arial Narrow"/>
                <a:sym typeface="Arial Narrow"/>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15" name="Google Shape;15;p2"/>
          <p:cNvSpPr txBox="1"/>
          <p:nvPr>
            <p:ph idx="1" type="subTitle"/>
          </p:nvPr>
        </p:nvSpPr>
        <p:spPr>
          <a:xfrm>
            <a:off x="1371600" y="2914650"/>
            <a:ext cx="6400799" cy="1314449"/>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Arial Narrow"/>
                <a:ea typeface="Arial Narrow"/>
                <a:cs typeface="Arial Narrow"/>
                <a:sym typeface="Arial Narrow"/>
              </a:defRPr>
            </a:lvl1pPr>
            <a:lvl2pPr indent="0" lvl="1" marL="457200"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bin"/>
                <a:ea typeface="Cabin"/>
                <a:cs typeface="Cabin"/>
                <a:sym typeface="Cabin"/>
              </a:defRPr>
            </a:lvl2pPr>
            <a:lvl3pPr indent="0" lvl="2" marL="9144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bin"/>
                <a:ea typeface="Cabin"/>
                <a:cs typeface="Cabin"/>
                <a:sym typeface="Cabin"/>
              </a:defRPr>
            </a:lvl3pPr>
            <a:lvl4pPr indent="0" lvl="3" marL="13716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bin"/>
                <a:ea typeface="Cabin"/>
                <a:cs typeface="Cabin"/>
                <a:sym typeface="Cabin"/>
              </a:defRPr>
            </a:lvl4pPr>
            <a:lvl5pPr indent="0" lvl="4" marL="18288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bin"/>
                <a:ea typeface="Cabin"/>
                <a:cs typeface="Cabin"/>
                <a:sym typeface="Cabin"/>
              </a:defRPr>
            </a:lvl5pPr>
            <a:lvl6pPr indent="0" lvl="5" marL="22860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spTree>
      <p:nvGrpSpPr>
        <p:cNvPr id="43" name="Shape 4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2" y="3305176"/>
            <a:ext cx="7772400" cy="1021555"/>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Cabin"/>
              <a:buNone/>
              <a:defRPr b="0" i="0" sz="2800" u="none" cap="none" strike="noStrike">
                <a:solidFill>
                  <a:schemeClr val="dk1"/>
                </a:solidFill>
                <a:latin typeface="Arial Narrow"/>
                <a:ea typeface="Arial Narrow"/>
                <a:cs typeface="Arial Narrow"/>
                <a:sym typeface="Arial Narrow"/>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18" name="Google Shape;18;p3"/>
          <p:cNvSpPr txBox="1"/>
          <p:nvPr>
            <p:ph idx="1" type="body"/>
          </p:nvPr>
        </p:nvSpPr>
        <p:spPr>
          <a:xfrm>
            <a:off x="722312" y="2180034"/>
            <a:ext cx="7772400" cy="112514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rgbClr val="888888"/>
              </a:buClr>
              <a:buSzPts val="2800"/>
              <a:buFont typeface="Arial"/>
              <a:buNone/>
              <a:defRPr b="0" i="0" sz="2400" u="none" cap="none" strike="noStrike">
                <a:solidFill>
                  <a:srgbClr val="888888"/>
                </a:solidFill>
                <a:latin typeface="Arial Narrow"/>
                <a:ea typeface="Arial Narrow"/>
                <a:cs typeface="Arial Narrow"/>
                <a:sym typeface="Arial Narrow"/>
              </a:defRPr>
            </a:lvl1pPr>
            <a:lvl2pPr indent="-228600" lvl="1" marL="914400" marR="0" rtl="0" algn="l">
              <a:lnSpc>
                <a:spcPct val="100000"/>
              </a:lnSpc>
              <a:spcBef>
                <a:spcPts val="360"/>
              </a:spcBef>
              <a:spcAft>
                <a:spcPts val="0"/>
              </a:spcAft>
              <a:buClr>
                <a:srgbClr val="888888"/>
              </a:buClr>
              <a:buSzPts val="2400"/>
              <a:buFont typeface="Arial"/>
              <a:buNone/>
              <a:defRPr b="0" i="0" sz="1800" u="none" cap="none" strike="noStrike">
                <a:solidFill>
                  <a:srgbClr val="888888"/>
                </a:solidFill>
                <a:latin typeface="Cabin"/>
                <a:ea typeface="Cabin"/>
                <a:cs typeface="Cabin"/>
                <a:sym typeface="Cabin"/>
              </a:defRPr>
            </a:lvl2pPr>
            <a:lvl3pPr indent="-228600" lvl="2" marL="1371600" marR="0" rtl="0" algn="l">
              <a:lnSpc>
                <a:spcPct val="100000"/>
              </a:lnSpc>
              <a:spcBef>
                <a:spcPts val="320"/>
              </a:spcBef>
              <a:spcAft>
                <a:spcPts val="0"/>
              </a:spcAft>
              <a:buClr>
                <a:srgbClr val="888888"/>
              </a:buClr>
              <a:buSzPts val="2000"/>
              <a:buFont typeface="Arial"/>
              <a:buNone/>
              <a:defRPr b="0" i="0" sz="1600" u="none" cap="none" strike="noStrike">
                <a:solidFill>
                  <a:srgbClr val="888888"/>
                </a:solidFill>
                <a:latin typeface="Cabin"/>
                <a:ea typeface="Cabin"/>
                <a:cs typeface="Cabin"/>
                <a:sym typeface="Cabin"/>
              </a:defRPr>
            </a:lvl3pPr>
            <a:lvl4pPr indent="-228600" lvl="3" marL="18288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bin"/>
                <a:ea typeface="Cabin"/>
                <a:cs typeface="Cabin"/>
                <a:sym typeface="Cabin"/>
              </a:defRPr>
            </a:lvl4pPr>
            <a:lvl5pPr indent="-228600" lvl="4" marL="22860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bin"/>
                <a:ea typeface="Cabin"/>
                <a:cs typeface="Cabin"/>
                <a:sym typeface="Cabin"/>
              </a:defRPr>
            </a:lvl5pPr>
            <a:lvl6pPr indent="-228600" lvl="5" marL="27432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 name="Shape 19"/>
        <p:cNvGrpSpPr/>
        <p:nvPr/>
      </p:nvGrpSpPr>
      <p:grpSpPr>
        <a:xfrm>
          <a:off x="0" y="0"/>
          <a:ext cx="0" cy="0"/>
          <a:chOff x="0" y="0"/>
          <a:chExt cx="0" cy="0"/>
        </a:xfrm>
      </p:grpSpPr>
      <p:sp>
        <p:nvSpPr>
          <p:cNvPr id="20" name="Google Shape;20;p4"/>
          <p:cNvSpPr txBox="1"/>
          <p:nvPr>
            <p:ph type="title"/>
          </p:nvPr>
        </p:nvSpPr>
        <p:spPr>
          <a:xfrm>
            <a:off x="457200" y="220848"/>
            <a:ext cx="8229600" cy="857250"/>
          </a:xfrm>
          <a:prstGeom prst="rect">
            <a:avLst/>
          </a:prstGeom>
          <a:noFill/>
          <a:ln>
            <a:noFill/>
          </a:ln>
        </p:spPr>
        <p:txBody>
          <a:bodyPr anchorCtr="0" anchor="ctr" bIns="91425" lIns="91425" spcFirstLastPara="1" rIns="91425" wrap="square" tIns="91425"/>
          <a:lstStyle>
            <a:lvl1pPr indent="0" lvl="0" marL="0" marR="0" rtl="0" algn="r">
              <a:lnSpc>
                <a:spcPct val="100000"/>
              </a:lnSpc>
              <a:spcBef>
                <a:spcPts val="0"/>
              </a:spcBef>
              <a:spcAft>
                <a:spcPts val="0"/>
              </a:spcAft>
              <a:buClr>
                <a:schemeClr val="dk1"/>
              </a:buClr>
              <a:buSzPts val="1400"/>
              <a:buFont typeface="Cabin"/>
              <a:buNone/>
              <a:defRPr b="0" i="0" sz="2800" u="none" cap="none" strike="noStrike">
                <a:solidFill>
                  <a:schemeClr val="dk1"/>
                </a:solidFill>
                <a:latin typeface="Arial Narrow"/>
                <a:ea typeface="Arial Narrow"/>
                <a:cs typeface="Arial Narrow"/>
                <a:sym typeface="Arial Narrow"/>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21" name="Google Shape;21;p4"/>
          <p:cNvSpPr txBox="1"/>
          <p:nvPr>
            <p:ph idx="1" type="body"/>
          </p:nvPr>
        </p:nvSpPr>
        <p:spPr>
          <a:xfrm>
            <a:off x="457200" y="1006078"/>
            <a:ext cx="8229600" cy="3394472"/>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Narrow"/>
                <a:ea typeface="Arial Narrow"/>
                <a:cs typeface="Arial Narrow"/>
                <a:sym typeface="Arial Narrow"/>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bin"/>
                <a:ea typeface="Cabin"/>
                <a:cs typeface="Cabin"/>
                <a:sym typeface="Cabin"/>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Screen Shot 2015-12-08 at 7.04.00 PM.png" id="22" name="Google Shape;22;p4"/>
          <p:cNvPicPr preferRelativeResize="0"/>
          <p:nvPr/>
        </p:nvPicPr>
        <p:blipFill rotWithShape="1">
          <a:blip r:embed="rId2">
            <a:alphaModFix/>
          </a:blip>
          <a:srcRect b="0" l="0" r="0" t="0"/>
          <a:stretch/>
        </p:blipFill>
        <p:spPr>
          <a:xfrm>
            <a:off x="782989" y="4763717"/>
            <a:ext cx="3708982" cy="356896"/>
          </a:xfrm>
          <a:prstGeom prst="rect">
            <a:avLst/>
          </a:prstGeom>
          <a:noFill/>
          <a:ln>
            <a:noFill/>
          </a:ln>
        </p:spPr>
      </p:pic>
      <p:pic>
        <p:nvPicPr>
          <p:cNvPr descr="Screen Shot 2015-12-08 at 7.04.00 PM.png" id="23" name="Google Shape;23;p4"/>
          <p:cNvPicPr preferRelativeResize="0"/>
          <p:nvPr/>
        </p:nvPicPr>
        <p:blipFill rotWithShape="1">
          <a:blip r:embed="rId2">
            <a:alphaModFix/>
          </a:blip>
          <a:srcRect b="0" l="0" r="0" t="0"/>
          <a:stretch/>
        </p:blipFill>
        <p:spPr>
          <a:xfrm>
            <a:off x="782989" y="4763717"/>
            <a:ext cx="3708982" cy="35689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4" name="Shape 24"/>
        <p:cNvGrpSpPr/>
        <p:nvPr/>
      </p:nvGrpSpPr>
      <p:grpSpPr>
        <a:xfrm>
          <a:off x="0" y="0"/>
          <a:ext cx="0" cy="0"/>
          <a:chOff x="0" y="0"/>
          <a:chExt cx="0" cy="0"/>
        </a:xfrm>
      </p:grpSpPr>
      <p:sp>
        <p:nvSpPr>
          <p:cNvPr id="25" name="Google Shape;25;p5"/>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lstStyle>
            <a:lvl1pPr indent="0" lvl="0" marL="0" marR="0" rtl="0" algn="r">
              <a:lnSpc>
                <a:spcPct val="100000"/>
              </a:lnSpc>
              <a:spcBef>
                <a:spcPts val="0"/>
              </a:spcBef>
              <a:spcAft>
                <a:spcPts val="0"/>
              </a:spcAft>
              <a:buClr>
                <a:schemeClr val="dk1"/>
              </a:buClr>
              <a:buSzPts val="1400"/>
              <a:buFont typeface="Cabin"/>
              <a:buNone/>
              <a:defRPr b="0" i="0" sz="2800" u="none" cap="none" strike="noStrike">
                <a:solidFill>
                  <a:schemeClr val="dk1"/>
                </a:solidFill>
                <a:latin typeface="Arial Narrow"/>
                <a:ea typeface="Arial Narrow"/>
                <a:cs typeface="Arial Narrow"/>
                <a:sym typeface="Arial Narrow"/>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6" name="Shape 26"/>
        <p:cNvGrpSpPr/>
        <p:nvPr/>
      </p:nvGrpSpPr>
      <p:grpSpPr>
        <a:xfrm>
          <a:off x="0" y="0"/>
          <a:ext cx="0" cy="0"/>
          <a:chOff x="0" y="0"/>
          <a:chExt cx="0" cy="0"/>
        </a:xfrm>
      </p:grpSpPr>
      <p:sp>
        <p:nvSpPr>
          <p:cNvPr id="27" name="Google Shape;27;p6"/>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lstStyle>
            <a:lvl1pPr indent="0" lvl="0" marL="0" marR="0" rtl="0" algn="r">
              <a:lnSpc>
                <a:spcPct val="100000"/>
              </a:lnSpc>
              <a:spcBef>
                <a:spcPts val="0"/>
              </a:spcBef>
              <a:spcAft>
                <a:spcPts val="0"/>
              </a:spcAft>
              <a:buClr>
                <a:schemeClr val="dk1"/>
              </a:buClr>
              <a:buSzPts val="1400"/>
              <a:buFont typeface="Cabin"/>
              <a:buNone/>
              <a:defRPr b="0" i="0" sz="2800" u="none" cap="none" strike="noStrike">
                <a:solidFill>
                  <a:schemeClr val="dk1"/>
                </a:solidFill>
                <a:latin typeface="Arial Narrow"/>
                <a:ea typeface="Arial Narrow"/>
                <a:cs typeface="Arial Narrow"/>
                <a:sym typeface="Arial Narrow"/>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28" name="Google Shape;28;p6"/>
          <p:cNvSpPr txBox="1"/>
          <p:nvPr>
            <p:ph idx="1" type="body"/>
          </p:nvPr>
        </p:nvSpPr>
        <p:spPr>
          <a:xfrm>
            <a:off x="457200" y="1033465"/>
            <a:ext cx="4040187" cy="479821"/>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560"/>
              </a:spcBef>
              <a:spcAft>
                <a:spcPts val="0"/>
              </a:spcAft>
              <a:buClr>
                <a:schemeClr val="dk1"/>
              </a:buClr>
              <a:buSzPts val="2800"/>
              <a:buFont typeface="Arial"/>
              <a:buNone/>
              <a:defRPr b="0" i="0" sz="2400" u="none" cap="none" strike="noStrike">
                <a:solidFill>
                  <a:schemeClr val="dk1"/>
                </a:solidFill>
                <a:latin typeface="Arial Narrow"/>
                <a:ea typeface="Arial Narrow"/>
                <a:cs typeface="Arial Narrow"/>
                <a:sym typeface="Arial Narrow"/>
              </a:defRPr>
            </a:lvl1pPr>
            <a:lvl2pPr indent="-228600" lvl="1" marL="914400" marR="0" rtl="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Cabin"/>
                <a:ea typeface="Cabin"/>
                <a:cs typeface="Cabin"/>
                <a:sym typeface="Cabin"/>
              </a:defRPr>
            </a:lvl2pPr>
            <a:lvl3pPr indent="-228600" lvl="2" marL="1371600" marR="0" rtl="0" algn="l">
              <a:lnSpc>
                <a:spcPct val="100000"/>
              </a:lnSpc>
              <a:spcBef>
                <a:spcPts val="360"/>
              </a:spcBef>
              <a:spcAft>
                <a:spcPts val="0"/>
              </a:spcAft>
              <a:buClr>
                <a:schemeClr val="dk1"/>
              </a:buClr>
              <a:buSzPts val="2000"/>
              <a:buFont typeface="Arial"/>
              <a:buNone/>
              <a:defRPr b="1" i="0" sz="1800" u="none" cap="none" strike="noStrike">
                <a:solidFill>
                  <a:schemeClr val="dk1"/>
                </a:solidFill>
                <a:latin typeface="Cabin"/>
                <a:ea typeface="Cabin"/>
                <a:cs typeface="Cabin"/>
                <a:sym typeface="Cabin"/>
              </a:defRPr>
            </a:lvl3pPr>
            <a:lvl4pPr indent="-228600" lvl="3" marL="1828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bin"/>
                <a:ea typeface="Cabin"/>
                <a:cs typeface="Cabin"/>
                <a:sym typeface="Cabin"/>
              </a:defRPr>
            </a:lvl4pPr>
            <a:lvl5pPr indent="-228600" lvl="4" marL="22860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bin"/>
                <a:ea typeface="Cabin"/>
                <a:cs typeface="Cabin"/>
                <a:sym typeface="Cabin"/>
              </a:defRPr>
            </a:lvl5pPr>
            <a:lvl6pPr indent="-228600" lvl="5" marL="27432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29" name="Google Shape;29;p6"/>
          <p:cNvSpPr txBox="1"/>
          <p:nvPr>
            <p:ph idx="2" type="body"/>
          </p:nvPr>
        </p:nvSpPr>
        <p:spPr>
          <a:xfrm>
            <a:off x="457200" y="1513283"/>
            <a:ext cx="4040187" cy="2963465"/>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48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bin"/>
                <a:ea typeface="Cabin"/>
                <a:cs typeface="Cabin"/>
                <a:sym typeface="Cabin"/>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bin"/>
                <a:ea typeface="Cabin"/>
                <a:cs typeface="Cabin"/>
                <a:sym typeface="Cabin"/>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bin"/>
                <a:ea typeface="Cabin"/>
                <a:cs typeface="Cabin"/>
                <a:sym typeface="Cabin"/>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0" name="Google Shape;30;p6"/>
          <p:cNvSpPr txBox="1"/>
          <p:nvPr>
            <p:ph idx="3" type="body"/>
          </p:nvPr>
        </p:nvSpPr>
        <p:spPr>
          <a:xfrm>
            <a:off x="4645032" y="1033465"/>
            <a:ext cx="4041774" cy="479821"/>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560"/>
              </a:spcBef>
              <a:spcAft>
                <a:spcPts val="0"/>
              </a:spcAft>
              <a:buClr>
                <a:schemeClr val="dk1"/>
              </a:buClr>
              <a:buSzPts val="2800"/>
              <a:buFont typeface="Arial"/>
              <a:buNone/>
              <a:defRPr b="0" i="0" sz="2400" u="none" cap="none" strike="noStrike">
                <a:solidFill>
                  <a:schemeClr val="dk1"/>
                </a:solidFill>
                <a:latin typeface="Arial Narrow"/>
                <a:ea typeface="Arial Narrow"/>
                <a:cs typeface="Arial Narrow"/>
                <a:sym typeface="Arial Narrow"/>
              </a:defRPr>
            </a:lvl1pPr>
            <a:lvl2pPr indent="-228600" lvl="1" marL="914400" marR="0" rtl="0" algn="l">
              <a:lnSpc>
                <a:spcPct val="100000"/>
              </a:lnSpc>
              <a:spcBef>
                <a:spcPts val="400"/>
              </a:spcBef>
              <a:spcAft>
                <a:spcPts val="0"/>
              </a:spcAft>
              <a:buClr>
                <a:schemeClr val="dk1"/>
              </a:buClr>
              <a:buSzPts val="2400"/>
              <a:buFont typeface="Arial"/>
              <a:buNone/>
              <a:defRPr b="1" i="0" sz="2000" u="none" cap="none" strike="noStrike">
                <a:solidFill>
                  <a:schemeClr val="dk1"/>
                </a:solidFill>
                <a:latin typeface="Cabin"/>
                <a:ea typeface="Cabin"/>
                <a:cs typeface="Cabin"/>
                <a:sym typeface="Cabin"/>
              </a:defRPr>
            </a:lvl2pPr>
            <a:lvl3pPr indent="-228600" lvl="2" marL="1371600" marR="0" rtl="0" algn="l">
              <a:lnSpc>
                <a:spcPct val="100000"/>
              </a:lnSpc>
              <a:spcBef>
                <a:spcPts val="360"/>
              </a:spcBef>
              <a:spcAft>
                <a:spcPts val="0"/>
              </a:spcAft>
              <a:buClr>
                <a:schemeClr val="dk1"/>
              </a:buClr>
              <a:buSzPts val="2000"/>
              <a:buFont typeface="Arial"/>
              <a:buNone/>
              <a:defRPr b="1" i="0" sz="1800" u="none" cap="none" strike="noStrike">
                <a:solidFill>
                  <a:schemeClr val="dk1"/>
                </a:solidFill>
                <a:latin typeface="Cabin"/>
                <a:ea typeface="Cabin"/>
                <a:cs typeface="Cabin"/>
                <a:sym typeface="Cabin"/>
              </a:defRPr>
            </a:lvl3pPr>
            <a:lvl4pPr indent="-228600" lvl="3" marL="1828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bin"/>
                <a:ea typeface="Cabin"/>
                <a:cs typeface="Cabin"/>
                <a:sym typeface="Cabin"/>
              </a:defRPr>
            </a:lvl4pPr>
            <a:lvl5pPr indent="-228600" lvl="4" marL="22860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bin"/>
                <a:ea typeface="Cabin"/>
                <a:cs typeface="Cabin"/>
                <a:sym typeface="Cabin"/>
              </a:defRPr>
            </a:lvl5pPr>
            <a:lvl6pPr indent="-228600" lvl="5" marL="27432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31" name="Google Shape;31;p6"/>
          <p:cNvSpPr txBox="1"/>
          <p:nvPr>
            <p:ph idx="4" type="body"/>
          </p:nvPr>
        </p:nvSpPr>
        <p:spPr>
          <a:xfrm>
            <a:off x="4645032" y="1513283"/>
            <a:ext cx="4041774" cy="2963465"/>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48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bin"/>
                <a:ea typeface="Cabin"/>
                <a:cs typeface="Cabin"/>
                <a:sym typeface="Cabin"/>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bin"/>
                <a:ea typeface="Cabin"/>
                <a:cs typeface="Cabin"/>
                <a:sym typeface="Cabin"/>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bin"/>
                <a:ea typeface="Cabin"/>
                <a:cs typeface="Cabin"/>
                <a:sym typeface="Cabin"/>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32" name="Shape 3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3" name="Shape 33"/>
        <p:cNvGrpSpPr/>
        <p:nvPr/>
      </p:nvGrpSpPr>
      <p:grpSpPr>
        <a:xfrm>
          <a:off x="0" y="0"/>
          <a:ext cx="0" cy="0"/>
          <a:chOff x="0" y="0"/>
          <a:chExt cx="0" cy="0"/>
        </a:xfrm>
      </p:grpSpPr>
      <p:pic>
        <p:nvPicPr>
          <p:cNvPr descr="Screen Shot 2015-12-08 at 7.04.00 PM.png" id="34" name="Google Shape;34;p8"/>
          <p:cNvPicPr preferRelativeResize="0"/>
          <p:nvPr/>
        </p:nvPicPr>
        <p:blipFill rotWithShape="1">
          <a:blip r:embed="rId2">
            <a:alphaModFix/>
          </a:blip>
          <a:srcRect b="0" l="0" r="0" t="0"/>
          <a:stretch/>
        </p:blipFill>
        <p:spPr>
          <a:xfrm>
            <a:off x="782989" y="4705350"/>
            <a:ext cx="3708982" cy="35689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5" name="Shape 35"/>
        <p:cNvGrpSpPr/>
        <p:nvPr/>
      </p:nvGrpSpPr>
      <p:grpSpPr>
        <a:xfrm>
          <a:off x="0" y="0"/>
          <a:ext cx="0" cy="0"/>
          <a:chOff x="0" y="0"/>
          <a:chExt cx="0" cy="0"/>
        </a:xfrm>
      </p:grpSpPr>
      <p:sp>
        <p:nvSpPr>
          <p:cNvPr id="36" name="Google Shape;36;p9"/>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lstStyle>
            <a:lvl1pPr indent="0" lvl="0" marL="0" marR="0" rtl="0" algn="r">
              <a:lnSpc>
                <a:spcPct val="100000"/>
              </a:lnSpc>
              <a:spcBef>
                <a:spcPts val="0"/>
              </a:spcBef>
              <a:spcAft>
                <a:spcPts val="0"/>
              </a:spcAft>
              <a:buClr>
                <a:schemeClr val="dk1"/>
              </a:buClr>
              <a:buSzPts val="1400"/>
              <a:buFont typeface="Cabin"/>
              <a:buNone/>
              <a:defRPr b="0" i="0" sz="2800" u="none" cap="none" strike="noStrike">
                <a:solidFill>
                  <a:schemeClr val="dk1"/>
                </a:solidFill>
                <a:latin typeface="Arial Narrow"/>
                <a:ea typeface="Arial Narrow"/>
                <a:cs typeface="Arial Narrow"/>
                <a:sym typeface="Arial Narrow"/>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37" name="Google Shape;37;p9"/>
          <p:cNvSpPr txBox="1"/>
          <p:nvPr>
            <p:ph idx="1" type="body"/>
          </p:nvPr>
        </p:nvSpPr>
        <p:spPr>
          <a:xfrm>
            <a:off x="457200" y="1006078"/>
            <a:ext cx="4038599" cy="3394472"/>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560"/>
              </a:spcBef>
              <a:spcAft>
                <a:spcPts val="0"/>
              </a:spcAft>
              <a:buClr>
                <a:schemeClr val="dk1"/>
              </a:buClr>
              <a:buSzPts val="2400"/>
              <a:buFont typeface="Arial"/>
              <a:buChar char="•"/>
              <a:defRPr b="0" i="0" sz="2400" u="none" cap="none" strike="noStrike">
                <a:solidFill>
                  <a:schemeClr val="dk1"/>
                </a:solidFill>
                <a:latin typeface="Arial Narrow"/>
                <a:ea typeface="Arial Narrow"/>
                <a:cs typeface="Arial Narrow"/>
                <a:sym typeface="Arial Narrow"/>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bin"/>
                <a:ea typeface="Cabin"/>
                <a:cs typeface="Cabin"/>
                <a:sym typeface="Cabin"/>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bin"/>
                <a:ea typeface="Cabin"/>
                <a:cs typeface="Cabin"/>
                <a:sym typeface="Cabin"/>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bin"/>
                <a:ea typeface="Cabin"/>
                <a:cs typeface="Cabin"/>
                <a:sym typeface="Cabin"/>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9"/>
          <p:cNvSpPr txBox="1"/>
          <p:nvPr>
            <p:ph idx="2" type="body"/>
          </p:nvPr>
        </p:nvSpPr>
        <p:spPr>
          <a:xfrm>
            <a:off x="4648200" y="1006078"/>
            <a:ext cx="4038599" cy="3394472"/>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560"/>
              </a:spcBef>
              <a:spcAft>
                <a:spcPts val="0"/>
              </a:spcAft>
              <a:buClr>
                <a:schemeClr val="dk1"/>
              </a:buClr>
              <a:buSzPts val="2400"/>
              <a:buFont typeface="Arial"/>
              <a:buChar char="•"/>
              <a:defRPr b="0" i="0" sz="2400" u="none" cap="none" strike="noStrike">
                <a:solidFill>
                  <a:schemeClr val="dk1"/>
                </a:solidFill>
                <a:latin typeface="Arial Narrow"/>
                <a:ea typeface="Arial Narrow"/>
                <a:cs typeface="Arial Narrow"/>
                <a:sym typeface="Arial Narrow"/>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bin"/>
                <a:ea typeface="Cabin"/>
                <a:cs typeface="Cabin"/>
                <a:sym typeface="Cabin"/>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bin"/>
                <a:ea typeface="Cabin"/>
                <a:cs typeface="Cabin"/>
                <a:sym typeface="Cabin"/>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bin"/>
                <a:ea typeface="Cabin"/>
                <a:cs typeface="Cabin"/>
                <a:sym typeface="Cabin"/>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39" name="Shape 39"/>
        <p:cNvGrpSpPr/>
        <p:nvPr/>
      </p:nvGrpSpPr>
      <p:grpSpPr>
        <a:xfrm>
          <a:off x="0" y="0"/>
          <a:ext cx="0" cy="0"/>
          <a:chOff x="0" y="0"/>
          <a:chExt cx="0" cy="0"/>
        </a:xfrm>
      </p:grpSpPr>
      <p:sp>
        <p:nvSpPr>
          <p:cNvPr id="40" name="Google Shape;40;p10"/>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lstStyle>
            <a:lvl1pPr indent="0" lvl="0" marL="0" marR="0" rtl="0" algn="r">
              <a:lnSpc>
                <a:spcPct val="100000"/>
              </a:lnSpc>
              <a:spcBef>
                <a:spcPts val="0"/>
              </a:spcBef>
              <a:spcAft>
                <a:spcPts val="0"/>
              </a:spcAft>
              <a:buClr>
                <a:schemeClr val="dk1"/>
              </a:buClr>
              <a:buSzPts val="1400"/>
              <a:buFont typeface="Cabin"/>
              <a:buNone/>
              <a:defRPr b="0" i="0" sz="2800" u="none" cap="none" strike="noStrike">
                <a:solidFill>
                  <a:schemeClr val="dk1"/>
                </a:solidFill>
                <a:latin typeface="Arial Narrow"/>
                <a:ea typeface="Arial Narrow"/>
                <a:cs typeface="Arial Narrow"/>
                <a:sym typeface="Arial Narrow"/>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pic>
        <p:nvPicPr>
          <p:cNvPr descr="Screen Shot 2015-12-08 at 7.04.00 PM.png" id="41" name="Google Shape;41;p10"/>
          <p:cNvPicPr preferRelativeResize="0"/>
          <p:nvPr/>
        </p:nvPicPr>
        <p:blipFill rotWithShape="1">
          <a:blip r:embed="rId2">
            <a:alphaModFix/>
          </a:blip>
          <a:srcRect b="0" l="0" r="0" t="0"/>
          <a:stretch/>
        </p:blipFill>
        <p:spPr>
          <a:xfrm>
            <a:off x="782989" y="4763926"/>
            <a:ext cx="3708982" cy="356896"/>
          </a:xfrm>
          <a:prstGeom prst="rect">
            <a:avLst/>
          </a:prstGeom>
          <a:noFill/>
          <a:ln>
            <a:noFill/>
          </a:ln>
        </p:spPr>
      </p:pic>
      <p:pic>
        <p:nvPicPr>
          <p:cNvPr descr="Screen Shot 2015-12-08 at 7.04.00 PM.png" id="42" name="Google Shape;42;p10"/>
          <p:cNvPicPr preferRelativeResize="0"/>
          <p:nvPr/>
        </p:nvPicPr>
        <p:blipFill rotWithShape="1">
          <a:blip r:embed="rId2">
            <a:alphaModFix/>
          </a:blip>
          <a:srcRect b="0" l="0" r="0" t="0"/>
          <a:stretch/>
        </p:blipFill>
        <p:spPr>
          <a:xfrm>
            <a:off x="782989" y="4763926"/>
            <a:ext cx="3708982" cy="35689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theme" Target="../theme/theme1.xml"/><Relationship Id="rId12" Type="http://schemas.openxmlformats.org/officeDocument/2006/relationships/slideLayout" Target="../slideLayouts/slideLayout10.xml"/><Relationship Id="rId1" Type="http://schemas.openxmlformats.org/officeDocument/2006/relationships/image" Target="../media/image3.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lstStyle>
            <a:lvl1pPr indent="0" lvl="0" marL="0" marR="0" rtl="0" algn="r">
              <a:lnSpc>
                <a:spcPct val="100000"/>
              </a:lnSpc>
              <a:spcBef>
                <a:spcPts val="0"/>
              </a:spcBef>
              <a:spcAft>
                <a:spcPts val="0"/>
              </a:spcAft>
              <a:buClr>
                <a:schemeClr val="dk1"/>
              </a:buClr>
              <a:buSzPts val="1400"/>
              <a:buFont typeface="Cabin"/>
              <a:buNone/>
              <a:defRPr b="0" i="0" sz="3200" u="none" cap="none" strike="noStrike">
                <a:solidFill>
                  <a:schemeClr val="dk1"/>
                </a:solidFill>
                <a:latin typeface="Cabin"/>
                <a:ea typeface="Cabin"/>
                <a:cs typeface="Cabin"/>
                <a:sym typeface="Cabin"/>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11" name="Google Shape;11;p1"/>
          <p:cNvSpPr txBox="1"/>
          <p:nvPr>
            <p:ph idx="1" type="body"/>
          </p:nvPr>
        </p:nvSpPr>
        <p:spPr>
          <a:xfrm>
            <a:off x="457200" y="1006078"/>
            <a:ext cx="8229600" cy="3394472"/>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bin"/>
                <a:ea typeface="Cabin"/>
                <a:cs typeface="Cabin"/>
                <a:sym typeface="Cabin"/>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bin"/>
                <a:ea typeface="Cabin"/>
                <a:cs typeface="Cabin"/>
                <a:sym typeface="Cabin"/>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Screen Shot 2015-12-08 at 7.04.00 PM.png" id="12" name="Google Shape;12;p1"/>
          <p:cNvPicPr preferRelativeResize="0"/>
          <p:nvPr/>
        </p:nvPicPr>
        <p:blipFill rotWithShape="1">
          <a:blip r:embed="rId2">
            <a:alphaModFix/>
          </a:blip>
          <a:srcRect b="0" l="0" r="0" t="0"/>
          <a:stretch/>
        </p:blipFill>
        <p:spPr>
          <a:xfrm>
            <a:off x="782989" y="4763717"/>
            <a:ext cx="3708982" cy="3568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hyperlink" Target="https://data.sfgov.org/browse?category=City+Infrastructure&amp;limitTo=charts&amp;utf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hyperlink" Target="https://data.arlingtonva.us/hom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hyperlink" Target="https://data.sfgov.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hyperlink" Target="https://data.cityofchicago.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hyperlink" Target="https://data.cityofchicago.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8.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9.png"/><Relationship Id="rId4" Type="http://schemas.openxmlformats.org/officeDocument/2006/relationships/hyperlink" Target="https://data.sfgov.or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6.png"/><Relationship Id="rId4" Type="http://schemas.openxmlformats.org/officeDocument/2006/relationships/hyperlink" Target="https://data.sfgov.or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hyperlink" Target="https://data.cityofchicago.or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4.png"/><Relationship Id="rId4" Type="http://schemas.openxmlformats.org/officeDocument/2006/relationships/image" Target="../media/image3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3.png"/><Relationship Id="rId4" Type="http://schemas.openxmlformats.org/officeDocument/2006/relationships/hyperlink" Target="http://opendatadc.org/dataset"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hyperlink" Target="https://data.arlingtonva.us/visualizations/26314/housing-chart/" TargetMode="External"/><Relationship Id="rId4" Type="http://schemas.openxmlformats.org/officeDocument/2006/relationships/image" Target="../media/image22.png"/><Relationship Id="rId5" Type="http://schemas.openxmlformats.org/officeDocument/2006/relationships/hyperlink" Target="https://data.cityofchicago.org/Administration-Finance/Performance-Metrics-Family-Support-Services-Homele/eep4-c978" TargetMode="External"/><Relationship Id="rId6"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25.png"/><Relationship Id="rId4" Type="http://schemas.openxmlformats.org/officeDocument/2006/relationships/hyperlink" Target="https://data.arlingtonva.us/visualizations/26305/at-place-employment-employees-chart/" TargetMode="External"/><Relationship Id="rId5" Type="http://schemas.openxmlformats.org/officeDocument/2006/relationships/image" Target="../media/image3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hyperlink" Target="https://arlingtonva.s3.amazonaws.com/wp-content/uploads/sites/31/2016/04/2016ProfilePagesFINAL.pdf" TargetMode="External"/><Relationship Id="rId4" Type="http://schemas.openxmlformats.org/officeDocument/2006/relationships/image" Target="../media/image39.png"/><Relationship Id="rId5" Type="http://schemas.openxmlformats.org/officeDocument/2006/relationships/image" Target="../media/image41.gif"/><Relationship Id="rId6" Type="http://schemas.openxmlformats.org/officeDocument/2006/relationships/hyperlink" Target="https://data.arlingtonva.us/visualizations/25934/police-incident-log-map-last-90-day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29.png"/><Relationship Id="rId4" Type="http://schemas.openxmlformats.org/officeDocument/2006/relationships/hyperlink" Target="https://data.cityofchicago.org/Administration-Finance/Current-Employee-Names-Salaries-and-Position-Title/xzkq-xp2w" TargetMode="External"/><Relationship Id="rId5" Type="http://schemas.openxmlformats.org/officeDocument/2006/relationships/image" Target="../media/image31.png"/><Relationship Id="rId6" Type="http://schemas.openxmlformats.org/officeDocument/2006/relationships/hyperlink" Target="https://data.arlingtonva.us/dataviews/227239/civilian-labor-forc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26.png"/><Relationship Id="rId4" Type="http://schemas.openxmlformats.org/officeDocument/2006/relationships/hyperlink" Target="https://data.arlingtonva.us/dataviews/227239/civilian-labor-forc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40.png"/><Relationship Id="rId4" Type="http://schemas.openxmlformats.org/officeDocument/2006/relationships/hyperlink" Target="https://data.sfgov.org/Economy-and-Community/Mobile-Food-Facility-Permit/rqzj-sfat" TargetMode="External"/><Relationship Id="rId5"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hyperlink" Target="https://data.arlingtonva.us/hom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hyperlink" Target="https://data.arlingtonva.us/hom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 name="Shape 47"/>
        <p:cNvGrpSpPr/>
        <p:nvPr/>
      </p:nvGrpSpPr>
      <p:grpSpPr>
        <a:xfrm>
          <a:off x="0" y="0"/>
          <a:ext cx="0" cy="0"/>
          <a:chOff x="0" y="0"/>
          <a:chExt cx="0" cy="0"/>
        </a:xfrm>
      </p:grpSpPr>
      <p:sp>
        <p:nvSpPr>
          <p:cNvPr id="48" name="Google Shape;48;p12"/>
          <p:cNvSpPr txBox="1"/>
          <p:nvPr>
            <p:ph type="ctrTitle"/>
          </p:nvPr>
        </p:nvSpPr>
        <p:spPr>
          <a:xfrm>
            <a:off x="685800" y="1597825"/>
            <a:ext cx="6306900" cy="1102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Font typeface="Cabin"/>
              <a:buNone/>
            </a:pPr>
            <a:r>
              <a:rPr b="0" i="0" lang="en-US" sz="3200" u="none" cap="none" strike="noStrike">
                <a:solidFill>
                  <a:schemeClr val="dk1"/>
                </a:solidFill>
                <a:latin typeface="Arial Narrow"/>
                <a:ea typeface="Arial Narrow"/>
                <a:cs typeface="Arial Narrow"/>
                <a:sym typeface="Arial Narrow"/>
              </a:rPr>
              <a:t>Arlington County Open Data Portal</a:t>
            </a:r>
            <a:endParaRPr/>
          </a:p>
        </p:txBody>
      </p:sp>
      <p:sp>
        <p:nvSpPr>
          <p:cNvPr id="49" name="Google Shape;49;p12"/>
          <p:cNvSpPr txBox="1"/>
          <p:nvPr>
            <p:ph idx="1" type="subTitle"/>
          </p:nvPr>
        </p:nvSpPr>
        <p:spPr>
          <a:xfrm>
            <a:off x="1371600" y="2686050"/>
            <a:ext cx="64008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88888"/>
              </a:buClr>
              <a:buFont typeface="Arial"/>
              <a:buNone/>
            </a:pPr>
            <a:r>
              <a:rPr b="0" i="0" lang="en-US" sz="2000" u="none" cap="none" strike="noStrike">
                <a:solidFill>
                  <a:srgbClr val="888888"/>
                </a:solidFill>
                <a:latin typeface="Arial Narrow"/>
                <a:ea typeface="Arial Narrow"/>
                <a:cs typeface="Arial Narrow"/>
                <a:sym typeface="Arial Narrow"/>
              </a:rPr>
              <a:t>Mark Almanza, Madison Arnsbarger, </a:t>
            </a:r>
            <a:endParaRPr/>
          </a:p>
          <a:p>
            <a:pPr indent="0" lvl="0" marL="0" marR="0" rtl="0" algn="ctr">
              <a:lnSpc>
                <a:spcPct val="100000"/>
              </a:lnSpc>
              <a:spcBef>
                <a:spcPts val="0"/>
              </a:spcBef>
              <a:spcAft>
                <a:spcPts val="0"/>
              </a:spcAft>
              <a:buClr>
                <a:srgbClr val="888888"/>
              </a:buClr>
              <a:buFont typeface="Arial"/>
              <a:buNone/>
            </a:pPr>
            <a:r>
              <a:rPr b="0" i="0" lang="en-US" sz="2000" u="none" cap="none" strike="noStrike">
                <a:solidFill>
                  <a:srgbClr val="888888"/>
                </a:solidFill>
                <a:latin typeface="Arial Narrow"/>
                <a:ea typeface="Arial Narrow"/>
                <a:cs typeface="Arial Narrow"/>
                <a:sym typeface="Arial Narrow"/>
              </a:rPr>
              <a:t>Jessica Flynn, Millicent Grant,</a:t>
            </a:r>
            <a:br>
              <a:rPr b="0" i="0" lang="en-US" sz="2000" u="none" cap="none" strike="noStrike">
                <a:solidFill>
                  <a:srgbClr val="888888"/>
                </a:solidFill>
                <a:latin typeface="Arial Narrow"/>
                <a:ea typeface="Arial Narrow"/>
                <a:cs typeface="Arial Narrow"/>
                <a:sym typeface="Arial Narrow"/>
              </a:rPr>
            </a:br>
            <a:r>
              <a:rPr b="0" i="0" lang="en-US" sz="2000" u="none" cap="none" strike="noStrike">
                <a:solidFill>
                  <a:srgbClr val="888888"/>
                </a:solidFill>
                <a:latin typeface="Arial Narrow"/>
                <a:ea typeface="Arial Narrow"/>
                <a:cs typeface="Arial Narrow"/>
                <a:sym typeface="Arial Narrow"/>
              </a:rPr>
              <a:t> Adrienne Rogers, William Sandholtz, </a:t>
            </a:r>
            <a:endParaRPr/>
          </a:p>
          <a:p>
            <a:pPr indent="0" lvl="0" marL="0" marR="0" rtl="0" algn="ctr">
              <a:lnSpc>
                <a:spcPct val="100000"/>
              </a:lnSpc>
              <a:spcBef>
                <a:spcPts val="0"/>
              </a:spcBef>
              <a:spcAft>
                <a:spcPts val="0"/>
              </a:spcAft>
              <a:buClr>
                <a:srgbClr val="888888"/>
              </a:buClr>
              <a:buFont typeface="Arial"/>
              <a:buNone/>
            </a:pPr>
            <a:r>
              <a:rPr b="0" i="0" lang="en-US" sz="2000" u="none" cap="none" strike="noStrike">
                <a:solidFill>
                  <a:srgbClr val="888888"/>
                </a:solidFill>
                <a:latin typeface="Arial Narrow"/>
                <a:ea typeface="Arial Narrow"/>
                <a:cs typeface="Arial Narrow"/>
                <a:sym typeface="Arial Narrow"/>
              </a:rPr>
              <a:t>Emily Stark, Samantha Tyner</a:t>
            </a:r>
            <a:endParaRPr/>
          </a:p>
          <a:p>
            <a:pPr indent="0" lvl="0" marL="0" marR="0" rtl="0" algn="ctr">
              <a:lnSpc>
                <a:spcPct val="100000"/>
              </a:lnSpc>
              <a:spcBef>
                <a:spcPts val="560"/>
              </a:spcBef>
              <a:spcAft>
                <a:spcPts val="0"/>
              </a:spcAft>
              <a:buClr>
                <a:srgbClr val="888888"/>
              </a:buClr>
              <a:buFont typeface="Arial"/>
              <a:buNone/>
            </a:pPr>
            <a:r>
              <a:t/>
            </a:r>
            <a:endParaRPr b="0" i="0" sz="2800" u="none" cap="none" strike="noStrike">
              <a:solidFill>
                <a:srgbClr val="888888"/>
              </a:solidFill>
              <a:latin typeface="Arial Narrow"/>
              <a:ea typeface="Arial Narrow"/>
              <a:cs typeface="Arial Narrow"/>
              <a:sym typeface="Arial Narrow"/>
            </a:endParaRPr>
          </a:p>
          <a:p>
            <a:pPr indent="0" lvl="0" marL="0" marR="0" rtl="0" algn="ctr">
              <a:lnSpc>
                <a:spcPct val="100000"/>
              </a:lnSpc>
              <a:spcBef>
                <a:spcPts val="560"/>
              </a:spcBef>
              <a:spcAft>
                <a:spcPts val="0"/>
              </a:spcAft>
              <a:buClr>
                <a:srgbClr val="888888"/>
              </a:buClr>
              <a:buFont typeface="Arial"/>
              <a:buNone/>
            </a:pPr>
            <a:r>
              <a:t/>
            </a:r>
            <a:endParaRPr b="0" i="0" sz="2800" u="none" cap="none" strike="noStrike">
              <a:solidFill>
                <a:srgbClr val="888888"/>
              </a:solidFill>
              <a:latin typeface="Arial Narrow"/>
              <a:ea typeface="Arial Narrow"/>
              <a:cs typeface="Arial Narrow"/>
              <a:sym typeface="Arial Narr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722312" y="3305176"/>
            <a:ext cx="77724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Navigation</a:t>
            </a:r>
            <a:endParaRPr/>
          </a:p>
        </p:txBody>
      </p:sp>
      <p:sp>
        <p:nvSpPr>
          <p:cNvPr id="118" name="Google Shape;118;p21"/>
          <p:cNvSpPr txBox="1"/>
          <p:nvPr>
            <p:ph idx="1" type="body"/>
          </p:nvPr>
        </p:nvSpPr>
        <p:spPr>
          <a:xfrm>
            <a:off x="722312" y="2180034"/>
            <a:ext cx="7772400" cy="1125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888888"/>
              </a:buClr>
              <a:buFont typeface="Arial"/>
              <a:buNone/>
            </a:pPr>
            <a:r>
              <a:rPr b="0" i="0" lang="en-US" sz="2400" u="none" cap="none" strike="noStrike">
                <a:solidFill>
                  <a:srgbClr val="888888"/>
                </a:solidFill>
                <a:latin typeface="Arial Narrow"/>
                <a:ea typeface="Arial Narrow"/>
                <a:cs typeface="Arial Narrow"/>
                <a:sym typeface="Arial Narrow"/>
              </a:rPr>
              <a:t>Emily Stark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Navigation</a:t>
            </a:r>
            <a:endParaRPr/>
          </a:p>
        </p:txBody>
      </p:sp>
      <p:sp>
        <p:nvSpPr>
          <p:cNvPr id="125" name="Google Shape;125;p22"/>
          <p:cNvSpPr txBox="1"/>
          <p:nvPr>
            <p:ph idx="1" type="body"/>
          </p:nvPr>
        </p:nvSpPr>
        <p:spPr>
          <a:xfrm>
            <a:off x="211873" y="916868"/>
            <a:ext cx="7787268" cy="3394500"/>
          </a:xfrm>
          <a:prstGeom prst="rect">
            <a:avLst/>
          </a:prstGeom>
          <a:noFill/>
          <a:ln>
            <a:noFill/>
          </a:ln>
        </p:spPr>
        <p:txBody>
          <a:bodyPr anchorCtr="0" anchor="t" bIns="91425" lIns="91425" spcFirstLastPara="1" rIns="91425" wrap="square" tIns="91425">
            <a:noAutofit/>
          </a:bodyPr>
          <a:lstStyle/>
          <a:p>
            <a:pPr indent="-457200" lvl="0" marL="6858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Arial Narrow"/>
                <a:ea typeface="Arial Narrow"/>
                <a:cs typeface="Arial Narrow"/>
                <a:sym typeface="Arial Narrow"/>
              </a:rPr>
              <a:t>Users should always know where they are</a:t>
            </a:r>
            <a:endParaRPr/>
          </a:p>
          <a:p>
            <a:pPr indent="-457200" lvl="0" marL="6858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Arial Narrow"/>
                <a:ea typeface="Arial Narrow"/>
                <a:cs typeface="Arial Narrow"/>
                <a:sym typeface="Arial Narrow"/>
              </a:rPr>
              <a:t>If they become lost, they should know how to get out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Example</a:t>
            </a:r>
            <a:endParaRPr/>
          </a:p>
        </p:txBody>
      </p:sp>
      <p:grpSp>
        <p:nvGrpSpPr>
          <p:cNvPr id="132" name="Google Shape;132;p23"/>
          <p:cNvGrpSpPr/>
          <p:nvPr/>
        </p:nvGrpSpPr>
        <p:grpSpPr>
          <a:xfrm>
            <a:off x="1328048" y="869795"/>
            <a:ext cx="6700829" cy="3793906"/>
            <a:chOff x="1409825" y="941369"/>
            <a:chExt cx="6567014" cy="3729766"/>
          </a:xfrm>
        </p:grpSpPr>
        <p:pic>
          <p:nvPicPr>
            <p:cNvPr id="133" name="Google Shape;133;p23"/>
            <p:cNvPicPr preferRelativeResize="0"/>
            <p:nvPr/>
          </p:nvPicPr>
          <p:blipFill rotWithShape="1">
            <a:blip r:embed="rId3">
              <a:alphaModFix/>
            </a:blip>
            <a:srcRect b="0" l="0" r="0" t="0"/>
            <a:stretch/>
          </p:blipFill>
          <p:spPr>
            <a:xfrm>
              <a:off x="1409825" y="978979"/>
              <a:ext cx="6567014" cy="3692156"/>
            </a:xfrm>
            <a:prstGeom prst="rect">
              <a:avLst/>
            </a:prstGeom>
            <a:noFill/>
            <a:ln>
              <a:noFill/>
            </a:ln>
          </p:spPr>
        </p:pic>
        <p:sp>
          <p:nvSpPr>
            <p:cNvPr id="134" name="Google Shape;134;p23"/>
            <p:cNvSpPr/>
            <p:nvPr/>
          </p:nvSpPr>
          <p:spPr>
            <a:xfrm>
              <a:off x="2160950" y="941369"/>
              <a:ext cx="922800" cy="371400"/>
            </a:xfrm>
            <a:prstGeom prst="ellipse">
              <a:avLst/>
            </a:prstGeom>
            <a:noFill/>
            <a:ln cap="flat" cmpd="sng" w="3810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135" name="Google Shape;135;p23"/>
            <p:cNvSpPr/>
            <p:nvPr/>
          </p:nvSpPr>
          <p:spPr>
            <a:xfrm>
              <a:off x="2160950" y="2199532"/>
              <a:ext cx="1069200" cy="281400"/>
            </a:xfrm>
            <a:prstGeom prst="ellipse">
              <a:avLst/>
            </a:prstGeom>
            <a:noFill/>
            <a:ln cap="flat" cmpd="sng" w="3810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136" name="Google Shape;136;p23"/>
            <p:cNvSpPr/>
            <p:nvPr/>
          </p:nvSpPr>
          <p:spPr>
            <a:xfrm>
              <a:off x="2160950" y="3896212"/>
              <a:ext cx="1069200" cy="281400"/>
            </a:xfrm>
            <a:prstGeom prst="ellipse">
              <a:avLst/>
            </a:prstGeom>
            <a:noFill/>
            <a:ln cap="flat" cmpd="sng" w="3810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137" name="Google Shape;137;p23"/>
            <p:cNvSpPr/>
            <p:nvPr/>
          </p:nvSpPr>
          <p:spPr>
            <a:xfrm>
              <a:off x="3230150" y="1695679"/>
              <a:ext cx="2553900" cy="281400"/>
            </a:xfrm>
            <a:prstGeom prst="ellipse">
              <a:avLst/>
            </a:prstGeom>
            <a:noFill/>
            <a:ln cap="flat" cmpd="sng" w="3810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grpSp>
      <p:sp>
        <p:nvSpPr>
          <p:cNvPr id="138" name="Google Shape;138;p23"/>
          <p:cNvSpPr txBox="1"/>
          <p:nvPr/>
        </p:nvSpPr>
        <p:spPr>
          <a:xfrm>
            <a:off x="760950" y="4734825"/>
            <a:ext cx="8130900" cy="23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Narrow"/>
              <a:buNone/>
            </a:pPr>
            <a:r>
              <a:rPr b="0" i="0" lang="en-US" sz="1400" u="sng" cap="none" strike="noStrike">
                <a:solidFill>
                  <a:schemeClr val="hlink"/>
                </a:solidFill>
                <a:latin typeface="Arial Narrow"/>
                <a:ea typeface="Arial Narrow"/>
                <a:cs typeface="Arial Narrow"/>
                <a:sym typeface="Arial Narrow"/>
                <a:hlinkClick r:id="rId4"/>
              </a:rPr>
              <a:t>https://data.sfgov.org/browse?category=City+Infrastructure&amp;limitTo=charts&amp;utf8=</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Arlington County</a:t>
            </a:r>
            <a:endParaRPr/>
          </a:p>
        </p:txBody>
      </p:sp>
      <p:grpSp>
        <p:nvGrpSpPr>
          <p:cNvPr id="145" name="Google Shape;145;p24"/>
          <p:cNvGrpSpPr/>
          <p:nvPr/>
        </p:nvGrpSpPr>
        <p:grpSpPr>
          <a:xfrm>
            <a:off x="447341" y="944670"/>
            <a:ext cx="7952153" cy="3530426"/>
            <a:chOff x="700100" y="989274"/>
            <a:chExt cx="7952153" cy="3530426"/>
          </a:xfrm>
        </p:grpSpPr>
        <p:pic>
          <p:nvPicPr>
            <p:cNvPr descr="Screen Shot 2016-06-17 at 1.04.38 PM.png" id="146" name="Google Shape;146;p24"/>
            <p:cNvPicPr preferRelativeResize="0"/>
            <p:nvPr/>
          </p:nvPicPr>
          <p:blipFill rotWithShape="1">
            <a:blip r:embed="rId3">
              <a:alphaModFix/>
            </a:blip>
            <a:srcRect b="12148" l="5946" r="7852" t="19090"/>
            <a:stretch/>
          </p:blipFill>
          <p:spPr>
            <a:xfrm>
              <a:off x="784175" y="989274"/>
              <a:ext cx="7868078" cy="3530425"/>
            </a:xfrm>
            <a:prstGeom prst="rect">
              <a:avLst/>
            </a:prstGeom>
            <a:noFill/>
            <a:ln>
              <a:noFill/>
            </a:ln>
          </p:spPr>
        </p:pic>
        <p:sp>
          <p:nvSpPr>
            <p:cNvPr id="147" name="Google Shape;147;p24"/>
            <p:cNvSpPr/>
            <p:nvPr/>
          </p:nvSpPr>
          <p:spPr>
            <a:xfrm>
              <a:off x="828525" y="2031475"/>
              <a:ext cx="878100" cy="463200"/>
            </a:xfrm>
            <a:prstGeom prst="ellipse">
              <a:avLst/>
            </a:prstGeom>
            <a:noFill/>
            <a:ln cap="flat" cmpd="sng" w="3810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148" name="Google Shape;148;p24"/>
            <p:cNvSpPr/>
            <p:nvPr/>
          </p:nvSpPr>
          <p:spPr>
            <a:xfrm>
              <a:off x="700100" y="2605700"/>
              <a:ext cx="1306800" cy="1914000"/>
            </a:xfrm>
            <a:prstGeom prst="flowChartAlternateProcess">
              <a:avLst/>
            </a:prstGeom>
            <a:noFill/>
            <a:ln cap="flat" cmpd="sng" w="3810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149" name="Google Shape;149;p24"/>
            <p:cNvSpPr/>
            <p:nvPr/>
          </p:nvSpPr>
          <p:spPr>
            <a:xfrm>
              <a:off x="828525" y="989275"/>
              <a:ext cx="405300" cy="213900"/>
            </a:xfrm>
            <a:prstGeom prst="ellipse">
              <a:avLst/>
            </a:prstGeom>
            <a:noFill/>
            <a:ln cap="flat" cmpd="sng" w="3810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grpSp>
      <p:sp>
        <p:nvSpPr>
          <p:cNvPr id="150" name="Google Shape;150;p24"/>
          <p:cNvSpPr txBox="1"/>
          <p:nvPr/>
        </p:nvSpPr>
        <p:spPr>
          <a:xfrm>
            <a:off x="6611725" y="4404400"/>
            <a:ext cx="2075075" cy="295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Font typeface="Arial Narrow"/>
              <a:buNone/>
            </a:pPr>
            <a:r>
              <a:rPr b="0" i="0" lang="en-US" sz="1200" u="sng" cap="none" strike="noStrike">
                <a:solidFill>
                  <a:schemeClr val="hlink"/>
                </a:solidFill>
                <a:latin typeface="Arial Narrow"/>
                <a:ea typeface="Arial Narrow"/>
                <a:cs typeface="Arial Narrow"/>
                <a:sym typeface="Arial Narrow"/>
                <a:hlinkClick r:id="rId4"/>
              </a:rPr>
              <a:t>https://data.arlingtonva.us/home/</a:t>
            </a:r>
            <a:endParaRPr b="0" i="0" sz="1200" u="none" cap="none" strike="noStrike">
              <a:solidFill>
                <a:srgbClr val="000000"/>
              </a:solidFill>
              <a:latin typeface="Arial Narrow"/>
              <a:ea typeface="Arial Narrow"/>
              <a:cs typeface="Arial Narrow"/>
              <a:sym typeface="Arial Narr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722312" y="3305176"/>
            <a:ext cx="77724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Design</a:t>
            </a:r>
            <a:endParaRPr/>
          </a:p>
        </p:txBody>
      </p:sp>
      <p:sp>
        <p:nvSpPr>
          <p:cNvPr id="157" name="Google Shape;157;p25"/>
          <p:cNvSpPr txBox="1"/>
          <p:nvPr>
            <p:ph idx="1" type="body"/>
          </p:nvPr>
        </p:nvSpPr>
        <p:spPr>
          <a:xfrm>
            <a:off x="722312" y="2180034"/>
            <a:ext cx="7772400" cy="1125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888888"/>
              </a:buClr>
              <a:buFont typeface="Arial"/>
              <a:buNone/>
            </a:pPr>
            <a:r>
              <a:rPr b="0" i="0" lang="en-US" sz="2400" u="none" cap="none" strike="noStrike">
                <a:solidFill>
                  <a:srgbClr val="888888"/>
                </a:solidFill>
                <a:latin typeface="Arial Narrow"/>
                <a:ea typeface="Arial Narrow"/>
                <a:cs typeface="Arial Narrow"/>
                <a:sym typeface="Arial Narrow"/>
              </a:rPr>
              <a:t>Mark Almanza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Design</a:t>
            </a:r>
            <a:endParaRPr/>
          </a:p>
        </p:txBody>
      </p:sp>
      <p:sp>
        <p:nvSpPr>
          <p:cNvPr id="164" name="Google Shape;164;p26"/>
          <p:cNvSpPr txBox="1"/>
          <p:nvPr>
            <p:ph idx="1" type="body"/>
          </p:nvPr>
        </p:nvSpPr>
        <p:spPr>
          <a:xfrm>
            <a:off x="185853" y="864829"/>
            <a:ext cx="7348654" cy="33945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Cabin"/>
              <a:buChar char="•"/>
            </a:pPr>
            <a:r>
              <a:rPr b="0" i="0" lang="en-US" sz="2400" u="none" cap="none" strike="noStrike">
                <a:solidFill>
                  <a:schemeClr val="dk1"/>
                </a:solidFill>
                <a:latin typeface="Arial Narrow"/>
                <a:ea typeface="Arial Narrow"/>
                <a:cs typeface="Arial Narrow"/>
                <a:sym typeface="Arial Narrow"/>
              </a:rPr>
              <a:t>The design of the site should add to the user’s experience</a:t>
            </a:r>
            <a:endParaRPr/>
          </a:p>
          <a:p>
            <a:pPr indent="-228600" lvl="0" marL="457200" marR="0" rtl="0" algn="l">
              <a:lnSpc>
                <a:spcPct val="100000"/>
              </a:lnSpc>
              <a:spcBef>
                <a:spcPts val="0"/>
              </a:spcBef>
              <a:spcAft>
                <a:spcPts val="0"/>
              </a:spcAft>
              <a:buClr>
                <a:schemeClr val="dk1"/>
              </a:buClr>
              <a:buSzPts val="2400"/>
              <a:buFont typeface="Cabin"/>
              <a:buChar char="•"/>
            </a:pPr>
            <a:r>
              <a:rPr b="0" i="0" lang="en-US" sz="2400" u="none" cap="none" strike="noStrike">
                <a:solidFill>
                  <a:schemeClr val="dk1"/>
                </a:solidFill>
                <a:latin typeface="Arial Narrow"/>
                <a:ea typeface="Arial Narrow"/>
                <a:cs typeface="Arial Narrow"/>
                <a:sym typeface="Arial Narrow"/>
              </a:rPr>
              <a:t>An open data portal should: </a:t>
            </a:r>
            <a:endParaRPr b="0" i="0" sz="2400" u="none" cap="none" strike="noStrike">
              <a:solidFill>
                <a:schemeClr val="dk1"/>
              </a:solidFill>
              <a:latin typeface="Arial Narrow"/>
              <a:ea typeface="Arial Narrow"/>
              <a:cs typeface="Arial Narrow"/>
              <a:sym typeface="Arial Narrow"/>
            </a:endParaRPr>
          </a:p>
          <a:p>
            <a:pPr indent="-233362" lvl="1" marL="804862" marR="0" rtl="0" algn="l">
              <a:lnSpc>
                <a:spcPct val="100000"/>
              </a:lnSpc>
              <a:spcBef>
                <a:spcPts val="0"/>
              </a:spcBef>
              <a:spcAft>
                <a:spcPts val="0"/>
              </a:spcAft>
              <a:buClr>
                <a:schemeClr val="dk1"/>
              </a:buClr>
              <a:buSzPts val="2000"/>
              <a:buFont typeface="Cabin"/>
              <a:buChar char="–"/>
            </a:pPr>
            <a:r>
              <a:rPr b="0" i="0" lang="en-US" sz="2000" u="none" cap="none" strike="noStrike">
                <a:solidFill>
                  <a:schemeClr val="dk1"/>
                </a:solidFill>
                <a:latin typeface="Arial Narrow"/>
                <a:ea typeface="Arial Narrow"/>
                <a:cs typeface="Arial Narrow"/>
                <a:sym typeface="Arial Narrow"/>
              </a:rPr>
              <a:t>be easy to read</a:t>
            </a:r>
            <a:endParaRPr/>
          </a:p>
          <a:p>
            <a:pPr indent="-233362" lvl="1" marL="804862" marR="0" rtl="0" algn="l">
              <a:lnSpc>
                <a:spcPct val="100000"/>
              </a:lnSpc>
              <a:spcBef>
                <a:spcPts val="0"/>
              </a:spcBef>
              <a:spcAft>
                <a:spcPts val="0"/>
              </a:spcAft>
              <a:buClr>
                <a:schemeClr val="dk1"/>
              </a:buClr>
              <a:buSzPts val="2000"/>
              <a:buFont typeface="Cabin"/>
              <a:buChar char="–"/>
            </a:pPr>
            <a:r>
              <a:rPr b="0" i="0" lang="en-US" sz="2000" u="none" cap="none" strike="noStrike">
                <a:solidFill>
                  <a:schemeClr val="dk1"/>
                </a:solidFill>
                <a:latin typeface="Arial Narrow"/>
                <a:ea typeface="Arial Narrow"/>
                <a:cs typeface="Arial Narrow"/>
                <a:sym typeface="Arial Narrow"/>
              </a:rPr>
              <a:t>have a consistent style</a:t>
            </a:r>
            <a:endParaRPr/>
          </a:p>
          <a:p>
            <a:pPr indent="-233362" lvl="1" marL="804862" marR="0" rtl="0" algn="l">
              <a:lnSpc>
                <a:spcPct val="100000"/>
              </a:lnSpc>
              <a:spcBef>
                <a:spcPts val="0"/>
              </a:spcBef>
              <a:spcAft>
                <a:spcPts val="0"/>
              </a:spcAft>
              <a:buClr>
                <a:schemeClr val="dk1"/>
              </a:buClr>
              <a:buSzPts val="2000"/>
              <a:buFont typeface="Cabin"/>
              <a:buChar char="–"/>
            </a:pPr>
            <a:r>
              <a:rPr b="0" i="0" lang="en-US" sz="2000" u="none" cap="none" strike="noStrike">
                <a:solidFill>
                  <a:schemeClr val="dk1"/>
                </a:solidFill>
                <a:latin typeface="Arial Narrow"/>
                <a:ea typeface="Arial Narrow"/>
                <a:cs typeface="Arial Narrow"/>
                <a:sym typeface="Arial Narrow"/>
              </a:rPr>
              <a:t>highlight things important to the user</a:t>
            </a:r>
            <a:endParaRPr/>
          </a:p>
          <a:p>
            <a:pPr indent="-233362" lvl="1" marL="804862" marR="0" rtl="0" algn="l">
              <a:lnSpc>
                <a:spcPct val="100000"/>
              </a:lnSpc>
              <a:spcBef>
                <a:spcPts val="0"/>
              </a:spcBef>
              <a:spcAft>
                <a:spcPts val="0"/>
              </a:spcAft>
              <a:buClr>
                <a:schemeClr val="dk1"/>
              </a:buClr>
              <a:buSzPts val="2000"/>
              <a:buFont typeface="Cabin"/>
              <a:buChar char="–"/>
            </a:pPr>
            <a:r>
              <a:rPr b="0" i="0" lang="en-US" sz="2000" u="none" cap="none" strike="noStrike">
                <a:solidFill>
                  <a:schemeClr val="dk1"/>
                </a:solidFill>
                <a:latin typeface="Arial Narrow"/>
                <a:ea typeface="Arial Narrow"/>
                <a:cs typeface="Arial Narrow"/>
                <a:sym typeface="Arial Narrow"/>
              </a:rPr>
              <a:t>inform the user about the data at a glance</a:t>
            </a:r>
            <a:endParaRPr/>
          </a:p>
          <a:p>
            <a:pPr indent="-233362" lvl="1" marL="804862" marR="0" rtl="0" algn="l">
              <a:lnSpc>
                <a:spcPct val="100000"/>
              </a:lnSpc>
              <a:spcBef>
                <a:spcPts val="0"/>
              </a:spcBef>
              <a:spcAft>
                <a:spcPts val="0"/>
              </a:spcAft>
              <a:buClr>
                <a:schemeClr val="dk1"/>
              </a:buClr>
              <a:buSzPts val="2000"/>
              <a:buFont typeface="Cabin"/>
              <a:buChar char="–"/>
            </a:pPr>
            <a:r>
              <a:rPr b="0" i="0" lang="en-US" sz="2000" u="none" cap="none" strike="noStrike">
                <a:solidFill>
                  <a:schemeClr val="dk1"/>
                </a:solidFill>
                <a:latin typeface="Arial Narrow"/>
                <a:ea typeface="Arial Narrow"/>
                <a:cs typeface="Arial Narrow"/>
                <a:sym typeface="Arial Narrow"/>
              </a:rPr>
              <a:t>imply the use of tools presented to the user</a:t>
            </a:r>
            <a:endParaRPr/>
          </a:p>
          <a:p>
            <a:pPr indent="0" lvl="0" marL="4572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Design</a:t>
            </a:r>
            <a:endParaRPr/>
          </a:p>
        </p:txBody>
      </p:sp>
      <p:sp>
        <p:nvSpPr>
          <p:cNvPr id="171" name="Google Shape;171;p27"/>
          <p:cNvSpPr txBox="1"/>
          <p:nvPr>
            <p:ph idx="1" type="body"/>
          </p:nvPr>
        </p:nvSpPr>
        <p:spPr>
          <a:xfrm>
            <a:off x="159834" y="849961"/>
            <a:ext cx="8229600" cy="33945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Easy to read</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rgbClr val="000000"/>
                </a:solidFill>
                <a:latin typeface="Arial Narrow"/>
                <a:ea typeface="Arial Narrow"/>
                <a:cs typeface="Arial Narrow"/>
                <a:sym typeface="Arial Narrow"/>
              </a:rPr>
              <a:t>Text should have high contrast to the background</a:t>
            </a:r>
            <a:endParaRPr/>
          </a:p>
          <a:p>
            <a:pPr indent="-2349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rgbClr val="FFFFFF"/>
                </a:solidFill>
                <a:highlight>
                  <a:srgbClr val="000000"/>
                </a:highlight>
                <a:latin typeface="Arial Narrow"/>
                <a:ea typeface="Arial Narrow"/>
                <a:cs typeface="Arial Narrow"/>
                <a:sym typeface="Arial Narrow"/>
              </a:rPr>
              <a:t>Like this</a:t>
            </a:r>
            <a:endParaRPr/>
          </a:p>
          <a:p>
            <a:pPr indent="-2349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rgbClr val="FF9900"/>
                </a:solidFill>
                <a:highlight>
                  <a:srgbClr val="660000"/>
                </a:highlight>
                <a:latin typeface="Arial Narrow"/>
                <a:ea typeface="Arial Narrow"/>
                <a:cs typeface="Arial Narrow"/>
                <a:sym typeface="Arial Narrow"/>
              </a:rPr>
              <a:t>or this</a:t>
            </a:r>
            <a:endParaRPr/>
          </a:p>
          <a:p>
            <a:pPr indent="-2349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rgbClr val="000000"/>
                </a:solidFill>
                <a:latin typeface="Arial Narrow"/>
                <a:ea typeface="Arial Narrow"/>
                <a:cs typeface="Arial Narrow"/>
                <a:sym typeface="Arial Narrow"/>
              </a:rPr>
              <a:t>Otherwise it can be hard to read : </a:t>
            </a:r>
            <a:r>
              <a:rPr b="0" i="0" lang="en-US" sz="2000" u="none" cap="none" strike="noStrike">
                <a:solidFill>
                  <a:srgbClr val="B6D7A8"/>
                </a:solidFill>
                <a:highlight>
                  <a:srgbClr val="CCCCCC"/>
                </a:highlight>
                <a:latin typeface="Arial Narrow"/>
                <a:ea typeface="Arial Narrow"/>
                <a:cs typeface="Arial Narrow"/>
                <a:sym typeface="Arial Narrow"/>
              </a:rPr>
              <a:t>like this </a:t>
            </a:r>
            <a:endParaRPr b="0" i="0" sz="2000" u="none" cap="none" strike="noStrike">
              <a:solidFill>
                <a:srgbClr val="B6D7A8"/>
              </a:solidFill>
              <a:highlight>
                <a:srgbClr val="CCCCCC"/>
              </a:highlight>
              <a:latin typeface="Arial Narrow"/>
              <a:ea typeface="Arial Narrow"/>
              <a:cs typeface="Arial Narrow"/>
              <a:sym typeface="Arial Narrow"/>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rgbClr val="000000"/>
                </a:solidFill>
                <a:latin typeface="Arial Narrow"/>
                <a:ea typeface="Arial Narrow"/>
                <a:cs typeface="Arial Narrow"/>
                <a:sym typeface="Arial Narrow"/>
              </a:rPr>
              <a:t>Text should be clear</a:t>
            </a:r>
            <a:endParaRPr/>
          </a:p>
          <a:p>
            <a:pPr indent="-2349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rgbClr val="000000"/>
                </a:solidFill>
                <a:latin typeface="Arial Narrow"/>
                <a:ea typeface="Arial Narrow"/>
                <a:cs typeface="Arial Narrow"/>
                <a:sym typeface="Arial Narrow"/>
              </a:rPr>
              <a:t>Neat, legible fonts should be used</a:t>
            </a:r>
            <a:endParaRPr/>
          </a:p>
          <a:p>
            <a:pPr indent="-2349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rgbClr val="000000"/>
                </a:solidFill>
                <a:latin typeface="Arial Narrow"/>
                <a:ea typeface="Arial Narrow"/>
                <a:cs typeface="Arial Narrow"/>
                <a:sym typeface="Arial Narrow"/>
              </a:rPr>
              <a:t>Messy, dense fonts should be avoided</a:t>
            </a:r>
            <a:endParaRPr/>
          </a:p>
          <a:p>
            <a:pPr indent="0" lvl="0" marL="457200" marR="0" rtl="0" algn="l">
              <a:lnSpc>
                <a:spcPct val="100000"/>
              </a:lnSpc>
              <a:spcBef>
                <a:spcPts val="0"/>
              </a:spcBef>
              <a:spcAft>
                <a:spcPts val="0"/>
              </a:spcAft>
              <a:buClr>
                <a:schemeClr val="dk1"/>
              </a:buClr>
              <a:buFont typeface="Arial"/>
              <a:buNone/>
            </a:pPr>
            <a:r>
              <a:t/>
            </a:r>
            <a:endParaRPr b="0" i="0" sz="2800" u="none" cap="none" strike="noStrike">
              <a:solidFill>
                <a:srgbClr val="000000"/>
              </a:solidFill>
              <a:latin typeface="Arial Narrow"/>
              <a:ea typeface="Arial Narrow"/>
              <a:cs typeface="Arial Narrow"/>
              <a:sym typeface="Arial Narro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Design</a:t>
            </a:r>
            <a:endParaRPr/>
          </a:p>
        </p:txBody>
      </p:sp>
      <p:sp>
        <p:nvSpPr>
          <p:cNvPr id="178" name="Google Shape;178;p28"/>
          <p:cNvSpPr txBox="1"/>
          <p:nvPr>
            <p:ph idx="1" type="body"/>
          </p:nvPr>
        </p:nvSpPr>
        <p:spPr>
          <a:xfrm>
            <a:off x="130098" y="924302"/>
            <a:ext cx="8229600" cy="33945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The design should be consistent throughout the site </a:t>
            </a:r>
            <a:endParaRPr b="0" i="0" sz="2400" u="none" cap="none" strike="noStrike">
              <a:solidFill>
                <a:schemeClr val="dk1"/>
              </a:solidFill>
              <a:latin typeface="Arial Narrow"/>
              <a:ea typeface="Arial Narrow"/>
              <a:cs typeface="Arial Narrow"/>
              <a:sym typeface="Arial Narrow"/>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The color scheme and placement of tools should be kept the same</a:t>
            </a:r>
            <a:endParaRPr/>
          </a:p>
          <a:p>
            <a:pPr indent="-2349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Unless the change is meant to highlight a new tool</a:t>
            </a:r>
            <a:endParaRPr/>
          </a:p>
          <a:p>
            <a:pPr indent="0" lvl="0" marL="457200" marR="0" rtl="0" algn="l">
              <a:lnSpc>
                <a:spcPct val="100000"/>
              </a:lnSpc>
              <a:spcBef>
                <a:spcPts val="0"/>
              </a:spcBef>
              <a:spcAft>
                <a:spcPts val="0"/>
              </a:spcAft>
              <a:buClr>
                <a:schemeClr val="dk1"/>
              </a:buClr>
              <a:buFont typeface="Arial"/>
              <a:buNone/>
            </a:pPr>
            <a:r>
              <a:t/>
            </a:r>
            <a:endParaRPr b="0" i="0" sz="28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Design</a:t>
            </a:r>
            <a:endParaRPr/>
          </a:p>
        </p:txBody>
      </p:sp>
      <p:sp>
        <p:nvSpPr>
          <p:cNvPr id="185" name="Google Shape;185;p29"/>
          <p:cNvSpPr txBox="1"/>
          <p:nvPr>
            <p:ph idx="1" type="body"/>
          </p:nvPr>
        </p:nvSpPr>
        <p:spPr>
          <a:xfrm>
            <a:off x="100361" y="894565"/>
            <a:ext cx="8229600" cy="33945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Important functions should be highlighted</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A user should see all of the important functions as soon as they land on the home page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Example </a:t>
            </a:r>
            <a:endParaRPr/>
          </a:p>
        </p:txBody>
      </p:sp>
      <p:sp>
        <p:nvSpPr>
          <p:cNvPr id="192" name="Google Shape;192;p30"/>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173037" lvl="0" marL="681038" marR="0" rtl="0" algn="l">
              <a:lnSpc>
                <a:spcPct val="100000"/>
              </a:lnSpc>
              <a:spcBef>
                <a:spcPts val="0"/>
              </a:spcBef>
              <a:spcAft>
                <a:spcPts val="0"/>
              </a:spcAft>
              <a:buClr>
                <a:schemeClr val="dk1"/>
              </a:buClr>
              <a:buFont typeface="Arial"/>
              <a:buNone/>
            </a:pPr>
            <a:r>
              <a:rPr b="0" i="0" lang="en-US" sz="2800" u="none" cap="none" strike="noStrike">
                <a:solidFill>
                  <a:schemeClr val="dk1"/>
                </a:solidFill>
                <a:latin typeface="Arial Narrow"/>
                <a:ea typeface="Arial Narrow"/>
                <a:cs typeface="Arial Narrow"/>
                <a:sym typeface="Arial Narrow"/>
              </a:rPr>
              <a:t> </a:t>
            </a:r>
            <a:endParaRPr/>
          </a:p>
        </p:txBody>
      </p:sp>
      <p:pic>
        <p:nvPicPr>
          <p:cNvPr descr="Screen Shot 2016-06-15 at 9.31.39 AM.png" id="193" name="Google Shape;193;p30"/>
          <p:cNvPicPr preferRelativeResize="0"/>
          <p:nvPr/>
        </p:nvPicPr>
        <p:blipFill rotWithShape="1">
          <a:blip r:embed="rId3">
            <a:alphaModFix/>
          </a:blip>
          <a:srcRect b="0" l="0" r="0" t="0"/>
          <a:stretch/>
        </p:blipFill>
        <p:spPr>
          <a:xfrm>
            <a:off x="721210" y="1006078"/>
            <a:ext cx="7888685" cy="3631700"/>
          </a:xfrm>
          <a:prstGeom prst="rect">
            <a:avLst/>
          </a:prstGeom>
          <a:noFill/>
          <a:ln>
            <a:noFill/>
          </a:ln>
        </p:spPr>
      </p:pic>
      <p:grpSp>
        <p:nvGrpSpPr>
          <p:cNvPr id="194" name="Google Shape;194;p30"/>
          <p:cNvGrpSpPr/>
          <p:nvPr/>
        </p:nvGrpSpPr>
        <p:grpSpPr>
          <a:xfrm>
            <a:off x="7074540" y="4302000"/>
            <a:ext cx="2133900" cy="335778"/>
            <a:chOff x="6710267" y="4221355"/>
            <a:chExt cx="2133900" cy="335778"/>
          </a:xfrm>
        </p:grpSpPr>
        <p:sp>
          <p:nvSpPr>
            <p:cNvPr id="195" name="Google Shape;195;p30"/>
            <p:cNvSpPr/>
            <p:nvPr/>
          </p:nvSpPr>
          <p:spPr>
            <a:xfrm>
              <a:off x="6717701" y="4293524"/>
              <a:ext cx="1571372" cy="26360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96" name="Google Shape;196;p30"/>
            <p:cNvSpPr txBox="1"/>
            <p:nvPr/>
          </p:nvSpPr>
          <p:spPr>
            <a:xfrm>
              <a:off x="6710267" y="4221355"/>
              <a:ext cx="2133900" cy="25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1400" u="sng" cap="none" strike="noStrike">
                  <a:solidFill>
                    <a:schemeClr val="hlink"/>
                  </a:solidFill>
                  <a:latin typeface="Arial Narrow"/>
                  <a:ea typeface="Arial Narrow"/>
                  <a:cs typeface="Arial Narrow"/>
                  <a:sym typeface="Arial Narrow"/>
                  <a:hlinkClick r:id="rId4"/>
                </a:rPr>
                <a:t>https://data.sfgov.org/</a:t>
              </a:r>
              <a:endParaRPr b="0" i="0" sz="1400" u="none" cap="none" strike="noStrike">
                <a:solidFill>
                  <a:srgbClr val="000000"/>
                </a:solidFill>
                <a:latin typeface="Arial Narrow"/>
                <a:ea typeface="Arial Narrow"/>
                <a:cs typeface="Arial Narrow"/>
                <a:sym typeface="Arial Narrow"/>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3"/>
          <p:cNvSpPr txBox="1"/>
          <p:nvPr>
            <p:ph type="title"/>
          </p:nvPr>
        </p:nvSpPr>
        <p:spPr>
          <a:xfrm>
            <a:off x="722312" y="3305176"/>
            <a:ext cx="77724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Introduction</a:t>
            </a:r>
            <a:endParaRPr/>
          </a:p>
        </p:txBody>
      </p:sp>
      <p:sp>
        <p:nvSpPr>
          <p:cNvPr id="56" name="Google Shape;56;p13"/>
          <p:cNvSpPr txBox="1"/>
          <p:nvPr>
            <p:ph idx="1" type="body"/>
          </p:nvPr>
        </p:nvSpPr>
        <p:spPr>
          <a:xfrm>
            <a:off x="722312" y="2180034"/>
            <a:ext cx="7772400" cy="1125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888888"/>
              </a:buClr>
              <a:buFont typeface="Arial"/>
              <a:buNone/>
            </a:pPr>
            <a:r>
              <a:rPr b="0" i="0" lang="en-US" sz="2400" u="none" cap="none" strike="noStrike">
                <a:solidFill>
                  <a:srgbClr val="888888"/>
                </a:solidFill>
                <a:latin typeface="Arial Narrow"/>
                <a:ea typeface="Arial Narrow"/>
                <a:cs typeface="Arial Narrow"/>
                <a:sym typeface="Arial Narrow"/>
              </a:rPr>
              <a:t>Madison Arnsbarger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Design</a:t>
            </a:r>
            <a:endParaRPr/>
          </a:p>
        </p:txBody>
      </p:sp>
      <p:sp>
        <p:nvSpPr>
          <p:cNvPr id="203" name="Google Shape;203;p31"/>
          <p:cNvSpPr txBox="1"/>
          <p:nvPr>
            <p:ph idx="1" type="body"/>
          </p:nvPr>
        </p:nvSpPr>
        <p:spPr>
          <a:xfrm>
            <a:off x="118946" y="943175"/>
            <a:ext cx="8422887" cy="33945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The design should present information to the user before they click on a dataset or visualization</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Different types of data should be differentiable at a glance</a:t>
            </a:r>
            <a:endParaRPr b="0" i="0" sz="2000" u="none" cap="none" strike="noStrike">
              <a:solidFill>
                <a:schemeClr val="dk1"/>
              </a:solidFill>
              <a:latin typeface="Arial Narrow"/>
              <a:ea typeface="Arial Narrow"/>
              <a:cs typeface="Arial Narrow"/>
              <a:sym typeface="Arial Narrow"/>
            </a:endParaRPr>
          </a:p>
          <a:p>
            <a:pPr indent="0" lvl="0" marL="457200" marR="0" rtl="0" algn="l">
              <a:lnSpc>
                <a:spcPct val="100000"/>
              </a:lnSpc>
              <a:spcBef>
                <a:spcPts val="0"/>
              </a:spcBef>
              <a:spcAft>
                <a:spcPts val="0"/>
              </a:spcAft>
              <a:buClr>
                <a:schemeClr val="dk1"/>
              </a:buClr>
              <a:buFont typeface="Arial"/>
              <a:buNone/>
            </a:pPr>
            <a:r>
              <a:t/>
            </a:r>
            <a:endParaRPr b="0" i="0" sz="2800" u="none" cap="none" strike="noStrike">
              <a:solidFill>
                <a:schemeClr val="dk1"/>
              </a:solidFill>
              <a:latin typeface="Arial Narrow"/>
              <a:ea typeface="Arial Narrow"/>
              <a:cs typeface="Arial Narrow"/>
              <a:sym typeface="Arial Narrow"/>
            </a:endParaRPr>
          </a:p>
        </p:txBody>
      </p:sp>
      <p:pic>
        <p:nvPicPr>
          <p:cNvPr descr="Screen Shot 2016-06-15 at 9.26.00 AM.png" id="204" name="Google Shape;204;p31"/>
          <p:cNvPicPr preferRelativeResize="0"/>
          <p:nvPr/>
        </p:nvPicPr>
        <p:blipFill rotWithShape="1">
          <a:blip r:embed="rId3">
            <a:alphaModFix/>
          </a:blip>
          <a:srcRect b="0" l="0" r="0" t="0"/>
          <a:stretch/>
        </p:blipFill>
        <p:spPr>
          <a:xfrm>
            <a:off x="1171197" y="2126915"/>
            <a:ext cx="2733907" cy="2517360"/>
          </a:xfrm>
          <a:prstGeom prst="rect">
            <a:avLst/>
          </a:prstGeom>
          <a:noFill/>
          <a:ln>
            <a:noFill/>
          </a:ln>
        </p:spPr>
      </p:pic>
      <p:sp>
        <p:nvSpPr>
          <p:cNvPr id="205" name="Google Shape;205;p31"/>
          <p:cNvSpPr txBox="1"/>
          <p:nvPr/>
        </p:nvSpPr>
        <p:spPr>
          <a:xfrm>
            <a:off x="6634800" y="4326374"/>
            <a:ext cx="2509200" cy="30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1400" u="sng" cap="none" strike="noStrike">
                <a:solidFill>
                  <a:schemeClr val="hlink"/>
                </a:solidFill>
                <a:latin typeface="Arial Narrow"/>
                <a:ea typeface="Arial Narrow"/>
                <a:cs typeface="Arial Narrow"/>
                <a:sym typeface="Arial Narrow"/>
                <a:hlinkClick r:id="rId4"/>
              </a:rPr>
              <a:t>https://data.cityofchicago.org/</a:t>
            </a:r>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Design</a:t>
            </a:r>
            <a:endParaRPr/>
          </a:p>
        </p:txBody>
      </p:sp>
      <p:sp>
        <p:nvSpPr>
          <p:cNvPr id="212" name="Google Shape;212;p32"/>
          <p:cNvSpPr txBox="1"/>
          <p:nvPr>
            <p:ph idx="1" type="body"/>
          </p:nvPr>
        </p:nvSpPr>
        <p:spPr>
          <a:xfrm>
            <a:off x="133813" y="946605"/>
            <a:ext cx="8214733" cy="33945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The design should imply the function of the tools presented to the user</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The use of graphics, colors, and labeling should create a set of easily differentiated tools</a:t>
            </a:r>
            <a:endParaRPr/>
          </a:p>
          <a:p>
            <a:pPr indent="0" lvl="0" marL="457200" marR="0" rtl="0" algn="l">
              <a:lnSpc>
                <a:spcPct val="100000"/>
              </a:lnSpc>
              <a:spcBef>
                <a:spcPts val="480"/>
              </a:spcBef>
              <a:spcAft>
                <a:spcPts val="0"/>
              </a:spcAft>
              <a:buClr>
                <a:schemeClr val="dk1"/>
              </a:buClr>
              <a:buFont typeface="Arial"/>
              <a:buNone/>
            </a:pPr>
            <a:r>
              <a:t/>
            </a:r>
            <a:endParaRPr b="0" i="0" sz="2400" u="none" cap="none" strike="noStrike">
              <a:solidFill>
                <a:schemeClr val="dk1"/>
              </a:solidFill>
              <a:latin typeface="Arial Narrow"/>
              <a:ea typeface="Arial Narrow"/>
              <a:cs typeface="Arial Narrow"/>
              <a:sym typeface="Arial Narrow"/>
            </a:endParaRPr>
          </a:p>
          <a:p>
            <a:pPr indent="0" lvl="0" marL="457200" marR="0" rtl="0" algn="l">
              <a:lnSpc>
                <a:spcPct val="100000"/>
              </a:lnSpc>
              <a:spcBef>
                <a:spcPts val="0"/>
              </a:spcBef>
              <a:spcAft>
                <a:spcPts val="0"/>
              </a:spcAft>
              <a:buClr>
                <a:schemeClr val="dk1"/>
              </a:buClr>
              <a:buFont typeface="Arial"/>
              <a:buNone/>
            </a:pPr>
            <a:r>
              <a:t/>
            </a:r>
            <a:endParaRPr b="0" i="0" sz="2800" u="none" cap="none" strike="noStrike">
              <a:solidFill>
                <a:schemeClr val="dk1"/>
              </a:solidFill>
              <a:latin typeface="Arial Narrow"/>
              <a:ea typeface="Arial Narrow"/>
              <a:cs typeface="Arial Narrow"/>
              <a:sym typeface="Arial Narrow"/>
            </a:endParaRPr>
          </a:p>
        </p:txBody>
      </p:sp>
      <p:pic>
        <p:nvPicPr>
          <p:cNvPr descr="Screen Shot 2016-06-15 at 9.19.56 AM.png" id="213" name="Google Shape;213;p32"/>
          <p:cNvPicPr preferRelativeResize="0"/>
          <p:nvPr/>
        </p:nvPicPr>
        <p:blipFill rotWithShape="1">
          <a:blip r:embed="rId3">
            <a:alphaModFix/>
          </a:blip>
          <a:srcRect b="0" l="0" r="0" t="0"/>
          <a:stretch/>
        </p:blipFill>
        <p:spPr>
          <a:xfrm>
            <a:off x="952935" y="2874313"/>
            <a:ext cx="7238130" cy="723813"/>
          </a:xfrm>
          <a:prstGeom prst="rect">
            <a:avLst/>
          </a:prstGeom>
          <a:noFill/>
          <a:ln>
            <a:noFill/>
          </a:ln>
        </p:spPr>
      </p:pic>
      <p:sp>
        <p:nvSpPr>
          <p:cNvPr id="214" name="Google Shape;214;p32"/>
          <p:cNvSpPr txBox="1"/>
          <p:nvPr/>
        </p:nvSpPr>
        <p:spPr>
          <a:xfrm>
            <a:off x="6588928" y="4299494"/>
            <a:ext cx="2978400" cy="41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1400" u="sng" cap="none" strike="noStrike">
                <a:solidFill>
                  <a:schemeClr val="hlink"/>
                </a:solidFill>
                <a:latin typeface="Arial Narrow"/>
                <a:ea typeface="Arial Narrow"/>
                <a:cs typeface="Arial Narrow"/>
                <a:sym typeface="Arial Narrow"/>
                <a:hlinkClick r:id="rId4"/>
              </a:rPr>
              <a:t>https://data.cityofchicago.org/</a:t>
            </a:r>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722312" y="3305176"/>
            <a:ext cx="77724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Data</a:t>
            </a:r>
            <a:endParaRPr/>
          </a:p>
        </p:txBody>
      </p:sp>
      <p:sp>
        <p:nvSpPr>
          <p:cNvPr id="221" name="Google Shape;221;p33"/>
          <p:cNvSpPr txBox="1"/>
          <p:nvPr>
            <p:ph idx="1" type="body"/>
          </p:nvPr>
        </p:nvSpPr>
        <p:spPr>
          <a:xfrm>
            <a:off x="722312" y="2180034"/>
            <a:ext cx="7772400" cy="1125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888888"/>
              </a:buClr>
              <a:buFont typeface="Arial"/>
              <a:buNone/>
            </a:pPr>
            <a:r>
              <a:t/>
            </a:r>
            <a:endParaRPr b="0" i="0" sz="2400" u="none" cap="none" strike="noStrike">
              <a:solidFill>
                <a:srgbClr val="888888"/>
              </a:solidFill>
              <a:latin typeface="Arial Narrow"/>
              <a:ea typeface="Arial Narrow"/>
              <a:cs typeface="Arial Narrow"/>
              <a:sym typeface="Arial Narro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722312" y="3305176"/>
            <a:ext cx="77724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Data Tidiness</a:t>
            </a:r>
            <a:endParaRPr/>
          </a:p>
        </p:txBody>
      </p:sp>
      <p:sp>
        <p:nvSpPr>
          <p:cNvPr id="228" name="Google Shape;228;p34"/>
          <p:cNvSpPr txBox="1"/>
          <p:nvPr>
            <p:ph idx="1" type="body"/>
          </p:nvPr>
        </p:nvSpPr>
        <p:spPr>
          <a:xfrm>
            <a:off x="722312" y="2180034"/>
            <a:ext cx="7772400" cy="1125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888888"/>
              </a:buClr>
              <a:buFont typeface="Arial"/>
              <a:buNone/>
            </a:pPr>
            <a:r>
              <a:rPr b="0" i="0" lang="en-US" sz="2400" u="none" cap="none" strike="noStrike">
                <a:solidFill>
                  <a:srgbClr val="888888"/>
                </a:solidFill>
                <a:latin typeface="Arial Narrow"/>
                <a:ea typeface="Arial Narrow"/>
                <a:cs typeface="Arial Narrow"/>
                <a:sym typeface="Arial Narrow"/>
              </a:rPr>
              <a:t>William Sandholtz</a:t>
            </a:r>
            <a:endParaRPr b="0" i="0" sz="2400" u="none" cap="none" strike="noStrike">
              <a:solidFill>
                <a:srgbClr val="888888"/>
              </a:solidFill>
              <a:latin typeface="Arial Narrow"/>
              <a:ea typeface="Arial Narrow"/>
              <a:cs typeface="Arial Narrow"/>
              <a:sym typeface="Arial Narro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235" name="Google Shape;235;p35"/>
          <p:cNvSpPr txBox="1"/>
          <p:nvPr>
            <p:ph idx="1" type="body"/>
          </p:nvPr>
        </p:nvSpPr>
        <p:spPr>
          <a:xfrm>
            <a:off x="382860" y="939169"/>
            <a:ext cx="5306700" cy="1369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Basic criteria for “tidy data”:</a:t>
            </a:r>
            <a:endParaRPr/>
          </a:p>
          <a:p>
            <a:pPr indent="-385762" lvl="1" marL="804862"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Each variable forms a column</a:t>
            </a:r>
            <a:endParaRPr/>
          </a:p>
          <a:p>
            <a:pPr indent="-385762" lvl="1" marL="804862"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Each observation forms a row</a:t>
            </a:r>
            <a:endParaRPr/>
          </a:p>
          <a:p>
            <a:pPr indent="-173037" lvl="0" marL="681038" marR="0" rtl="0" algn="l">
              <a:lnSpc>
                <a:spcPct val="100000"/>
              </a:lnSpc>
              <a:spcBef>
                <a:spcPts val="0"/>
              </a:spcBef>
              <a:spcAft>
                <a:spcPts val="0"/>
              </a:spcAft>
              <a:buClr>
                <a:schemeClr val="dk1"/>
              </a:buClr>
              <a:buFont typeface="Arial"/>
              <a:buNone/>
            </a:pPr>
            <a:r>
              <a:t/>
            </a:r>
            <a:endParaRPr b="0" i="0" sz="2800" u="none" cap="none" strike="noStrike">
              <a:solidFill>
                <a:schemeClr val="dk1"/>
              </a:solidFill>
              <a:latin typeface="Arial Narrow"/>
              <a:ea typeface="Arial Narrow"/>
              <a:cs typeface="Arial Narrow"/>
              <a:sym typeface="Arial Narrow"/>
            </a:endParaRPr>
          </a:p>
        </p:txBody>
      </p:sp>
      <p:graphicFrame>
        <p:nvGraphicFramePr>
          <p:cNvPr id="236" name="Google Shape;236;p35"/>
          <p:cNvGraphicFramePr/>
          <p:nvPr/>
        </p:nvGraphicFramePr>
        <p:xfrm>
          <a:off x="952500" y="2499410"/>
          <a:ext cx="3000000" cy="3000000"/>
        </p:xfrm>
        <a:graphic>
          <a:graphicData uri="http://schemas.openxmlformats.org/drawingml/2006/table">
            <a:tbl>
              <a:tblPr>
                <a:noFill/>
                <a:tableStyleId>{8889AE97-BCDE-4671-B887-593A3D1877C1}</a:tableStyleId>
              </a:tblPr>
              <a:tblGrid>
                <a:gridCol w="1213475"/>
                <a:gridCol w="1213475"/>
                <a:gridCol w="1213475"/>
                <a:gridCol w="1213475"/>
                <a:gridCol w="1213475"/>
                <a:gridCol w="1213475"/>
              </a:tblGrid>
              <a:tr h="3848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Name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Sex</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Date of Birth</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Height (in)</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Start Year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End Year</a:t>
                      </a:r>
                      <a:endParaRPr/>
                    </a:p>
                  </a:txBody>
                  <a:tcPr marT="91425" marB="91425" marR="91425" marL="91425"/>
                </a:tc>
              </a:tr>
              <a:tr h="3418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Amanda</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03/07/1968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66</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1996</a:t>
                      </a:r>
                      <a:endParaRPr/>
                    </a:p>
                  </a:txBody>
                  <a:tcPr marT="91425" marB="91425" marR="91425" marL="91425"/>
                </a:tc>
              </a:tr>
              <a:tr h="35865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Bradley</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M</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11/05/1971</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70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1994</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1999</a:t>
                      </a:r>
                      <a:endParaRPr/>
                    </a:p>
                  </a:txBody>
                  <a:tcPr marT="91425" marB="91425" marR="91425" marL="91425"/>
                </a:tc>
              </a:tr>
              <a:tr h="35865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Connor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M</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07/17/1964</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1988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1992</a:t>
                      </a:r>
                      <a:endParaRPr/>
                    </a:p>
                  </a:txBody>
                  <a:tcPr marT="91425" marB="91425" marR="91425" marL="91425"/>
                </a:tc>
              </a:tr>
              <a:tr h="35865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Danielle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10/22/1970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67</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1997</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2005</a:t>
                      </a:r>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243" name="Google Shape;243;p36"/>
          <p:cNvSpPr txBox="1"/>
          <p:nvPr>
            <p:ph idx="1" type="body"/>
          </p:nvPr>
        </p:nvSpPr>
        <p:spPr>
          <a:xfrm>
            <a:off x="315951" y="909600"/>
            <a:ext cx="47964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Common problems with data:</a:t>
            </a:r>
            <a:endParaRPr/>
          </a:p>
          <a:p>
            <a:pPr indent="-3857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Columns headers are values, not variable names</a:t>
            </a:r>
            <a:endParaRPr/>
          </a:p>
          <a:p>
            <a:pPr indent="-3857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Multiple variables are stored in one column </a:t>
            </a:r>
            <a:endParaRPr b="0" i="0" sz="2000" u="none" cap="none" strike="noStrike">
              <a:solidFill>
                <a:schemeClr val="dk1"/>
              </a:solidFill>
              <a:latin typeface="Arial Narrow"/>
              <a:ea typeface="Arial Narrow"/>
              <a:cs typeface="Arial Narrow"/>
              <a:sym typeface="Arial Narrow"/>
            </a:endParaRPr>
          </a:p>
          <a:p>
            <a:pPr indent="-3857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Variables are stored in both rows and columns</a:t>
            </a:r>
            <a:endParaRPr/>
          </a:p>
          <a:p>
            <a:pPr indent="-173037" lvl="0" marL="681038" marR="0" rtl="0" algn="l">
              <a:lnSpc>
                <a:spcPct val="100000"/>
              </a:lnSpc>
              <a:spcBef>
                <a:spcPts val="0"/>
              </a:spcBef>
              <a:spcAft>
                <a:spcPts val="0"/>
              </a:spcAft>
              <a:buClr>
                <a:schemeClr val="dk1"/>
              </a:buClr>
              <a:buFont typeface="Arial"/>
              <a:buNone/>
            </a:pPr>
            <a:r>
              <a:t/>
            </a:r>
            <a:endParaRPr b="0" i="0" sz="2800" u="none" cap="none" strike="noStrike">
              <a:solidFill>
                <a:schemeClr val="dk1"/>
              </a:solidFill>
              <a:latin typeface="Arial Narrow"/>
              <a:ea typeface="Arial Narrow"/>
              <a:cs typeface="Arial Narrow"/>
              <a:sym typeface="Arial Narrow"/>
            </a:endParaRPr>
          </a:p>
        </p:txBody>
      </p:sp>
      <p:sp>
        <p:nvSpPr>
          <p:cNvPr id="244" name="Google Shape;244;p36"/>
          <p:cNvSpPr/>
          <p:nvPr/>
        </p:nvSpPr>
        <p:spPr>
          <a:xfrm>
            <a:off x="5112351" y="2119964"/>
            <a:ext cx="709500" cy="294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245" name="Google Shape;245;p36"/>
          <p:cNvSpPr txBox="1"/>
          <p:nvPr/>
        </p:nvSpPr>
        <p:spPr>
          <a:xfrm>
            <a:off x="6002659" y="1781114"/>
            <a:ext cx="1788326" cy="9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2400" u="none" cap="none" strike="noStrike">
                <a:solidFill>
                  <a:srgbClr val="000000"/>
                </a:solidFill>
                <a:latin typeface="Arial Narrow"/>
                <a:ea typeface="Arial Narrow"/>
                <a:cs typeface="Arial Narrow"/>
                <a:sym typeface="Arial Narrow"/>
              </a:rPr>
              <a:t>More difficult to use data</a:t>
            </a:r>
            <a:endParaRPr/>
          </a:p>
        </p:txBody>
      </p:sp>
      <p:sp>
        <p:nvSpPr>
          <p:cNvPr id="246" name="Google Shape;246;p36"/>
          <p:cNvSpPr/>
          <p:nvPr/>
        </p:nvSpPr>
        <p:spPr>
          <a:xfrm>
            <a:off x="4708518" y="1427356"/>
            <a:ext cx="223025" cy="1687551"/>
          </a:xfrm>
          <a:prstGeom prst="rightBrace">
            <a:avLst>
              <a:gd fmla="val 8333" name="adj1"/>
              <a:gd fmla="val 50000" name="adj2"/>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253" name="Google Shape;253;p37"/>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Columns headers are values, not variable names</a:t>
            </a:r>
            <a:endParaRPr/>
          </a:p>
        </p:txBody>
      </p:sp>
      <p:graphicFrame>
        <p:nvGraphicFramePr>
          <p:cNvPr id="254" name="Google Shape;254;p37"/>
          <p:cNvGraphicFramePr/>
          <p:nvPr/>
        </p:nvGraphicFramePr>
        <p:xfrm>
          <a:off x="952475" y="1619250"/>
          <a:ext cx="3000000" cy="3000000"/>
        </p:xfrm>
        <a:graphic>
          <a:graphicData uri="http://schemas.openxmlformats.org/drawingml/2006/table">
            <a:tbl>
              <a:tblPr>
                <a:noFill/>
                <a:tableStyleId>{8889AE97-BCDE-4671-B887-593A3D1877C1}</a:tableStyleId>
              </a:tblPr>
              <a:tblGrid>
                <a:gridCol w="1214700"/>
                <a:gridCol w="1214700"/>
                <a:gridCol w="1214700"/>
                <a:gridCol w="1214700"/>
                <a:gridCol w="1214700"/>
                <a:gridCol w="1214700"/>
              </a:tblGrid>
              <a:tr h="54355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Name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Male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Female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Height (in)</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Start Year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End Year</a:t>
                      </a:r>
                      <a:endParaRPr/>
                    </a:p>
                  </a:txBody>
                  <a:tcPr marT="91425" marB="91425" marR="91425" marL="91425"/>
                </a:tc>
              </a:tr>
              <a:tr h="462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Amanda</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False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True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66</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1996</a:t>
                      </a:r>
                      <a:endParaRPr/>
                    </a:p>
                  </a:txBody>
                  <a:tcPr marT="91425" marB="91425" marR="91425" marL="91425"/>
                </a:tc>
              </a:tr>
              <a:tr h="462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Bradley</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True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False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70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1994</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1999</a:t>
                      </a:r>
                      <a:endParaRPr/>
                    </a:p>
                  </a:txBody>
                  <a:tcPr marT="91425" marB="91425" marR="91425" marL="91425"/>
                </a:tc>
              </a:tr>
              <a:tr h="462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Connor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True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False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1988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1992</a:t>
                      </a:r>
                      <a:endParaRPr/>
                    </a:p>
                  </a:txBody>
                  <a:tcPr marT="91425" marB="91425" marR="91425" marL="91425"/>
                </a:tc>
              </a:tr>
              <a:tr h="462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Danielle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False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True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67</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1997</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2005</a:t>
                      </a:r>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261" name="Google Shape;261;p38"/>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Column headers are values, not variable names</a:t>
            </a:r>
            <a:endParaRPr/>
          </a:p>
        </p:txBody>
      </p:sp>
      <p:pic>
        <p:nvPicPr>
          <p:cNvPr id="262" name="Google Shape;262;p38"/>
          <p:cNvPicPr preferRelativeResize="0"/>
          <p:nvPr/>
        </p:nvPicPr>
        <p:blipFill rotWithShape="1">
          <a:blip r:embed="rId3">
            <a:alphaModFix/>
          </a:blip>
          <a:srcRect b="0" l="0" r="0" t="0"/>
          <a:stretch/>
        </p:blipFill>
        <p:spPr>
          <a:xfrm>
            <a:off x="1114424" y="1658900"/>
            <a:ext cx="6993199" cy="2797275"/>
          </a:xfrm>
          <a:prstGeom prst="rect">
            <a:avLst/>
          </a:prstGeom>
          <a:noFill/>
          <a:ln>
            <a:noFill/>
          </a:ln>
        </p:spPr>
      </p:pic>
      <p:sp>
        <p:nvSpPr>
          <p:cNvPr id="263" name="Google Shape;263;p38"/>
          <p:cNvSpPr txBox="1"/>
          <p:nvPr/>
        </p:nvSpPr>
        <p:spPr>
          <a:xfrm>
            <a:off x="6682184" y="4400578"/>
            <a:ext cx="2223923"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b="0" i="0" lang="en-US" sz="1400" u="sng" cap="none" strike="noStrike">
                <a:solidFill>
                  <a:srgbClr val="00B0F0"/>
                </a:solidFill>
                <a:latin typeface="Arial Narrow"/>
                <a:ea typeface="Arial Narrow"/>
                <a:cs typeface="Arial Narrow"/>
                <a:sym typeface="Arial Narrow"/>
              </a:rPr>
              <a:t>Link goes here</a:t>
            </a:r>
            <a:endParaRPr b="0" i="0" sz="1400" u="sng" cap="none" strike="noStrike">
              <a:solidFill>
                <a:srgbClr val="00B0F0"/>
              </a:solidFill>
              <a:latin typeface="Arial Narrow"/>
              <a:ea typeface="Arial Narrow"/>
              <a:cs typeface="Arial Narrow"/>
              <a:sym typeface="Arial Narro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9"/>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270" name="Google Shape;270;p39"/>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Multiple variables are stored in one column</a:t>
            </a:r>
            <a:endParaRPr/>
          </a:p>
        </p:txBody>
      </p:sp>
      <p:graphicFrame>
        <p:nvGraphicFramePr>
          <p:cNvPr id="271" name="Google Shape;271;p39"/>
          <p:cNvGraphicFramePr/>
          <p:nvPr/>
        </p:nvGraphicFramePr>
        <p:xfrm>
          <a:off x="952500" y="1619250"/>
          <a:ext cx="3000000" cy="3000000"/>
        </p:xfrm>
        <a:graphic>
          <a:graphicData uri="http://schemas.openxmlformats.org/drawingml/2006/table">
            <a:tbl>
              <a:tblPr>
                <a:noFill/>
                <a:tableStyleId>{8889AE97-BCDE-4671-B887-593A3D1877C1}</a:tableStyleId>
              </a:tblPr>
              <a:tblGrid>
                <a:gridCol w="1444100"/>
                <a:gridCol w="1444100"/>
                <a:gridCol w="1444100"/>
                <a:gridCol w="1444100"/>
                <a:gridCol w="1444100"/>
              </a:tblGrid>
              <a:tr h="69295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Name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Sex</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Date of Birth</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Height (in)</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Years Active</a:t>
                      </a:r>
                      <a:endParaRPr/>
                    </a:p>
                  </a:txBody>
                  <a:tcPr marT="91425" marB="91425" marR="91425" marL="91425"/>
                </a:tc>
              </a:tr>
              <a:tr h="4386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Amanda</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03/07/1968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66</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1990-1996</a:t>
                      </a:r>
                      <a:endParaRPr/>
                    </a:p>
                  </a:txBody>
                  <a:tcPr marT="91425" marB="91425" marR="91425" marL="91425"/>
                </a:tc>
              </a:tr>
              <a:tr h="4386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Bradley</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M</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11/05/1971</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70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1994-1999</a:t>
                      </a:r>
                      <a:endParaRPr/>
                    </a:p>
                  </a:txBody>
                  <a:tcPr marT="91425" marB="91425" marR="91425" marL="91425"/>
                </a:tc>
              </a:tr>
              <a:tr h="4386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Connor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M</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07/17/1964</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1988-1992</a:t>
                      </a:r>
                      <a:endParaRPr/>
                    </a:p>
                  </a:txBody>
                  <a:tcPr marT="91425" marB="91425" marR="91425" marL="91425"/>
                </a:tc>
              </a:tr>
              <a:tr h="4386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Danielle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10/22/1970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67</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1997-2005</a:t>
                      </a:r>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278" name="Google Shape;278;p40"/>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Multiple variables are stored in one column </a:t>
            </a:r>
            <a:endParaRPr/>
          </a:p>
        </p:txBody>
      </p:sp>
      <p:pic>
        <p:nvPicPr>
          <p:cNvPr id="279" name="Google Shape;279;p40"/>
          <p:cNvPicPr preferRelativeResize="0"/>
          <p:nvPr/>
        </p:nvPicPr>
        <p:blipFill rotWithShape="1">
          <a:blip r:embed="rId3">
            <a:alphaModFix/>
          </a:blip>
          <a:srcRect b="0" l="0" r="0" t="0"/>
          <a:stretch/>
        </p:blipFill>
        <p:spPr>
          <a:xfrm>
            <a:off x="1504374" y="1613049"/>
            <a:ext cx="5965450" cy="2558750"/>
          </a:xfrm>
          <a:prstGeom prst="rect">
            <a:avLst/>
          </a:prstGeom>
          <a:noFill/>
          <a:ln>
            <a:noFill/>
          </a:ln>
        </p:spPr>
      </p:pic>
      <p:sp>
        <p:nvSpPr>
          <p:cNvPr id="280" name="Google Shape;280;p40"/>
          <p:cNvSpPr txBox="1"/>
          <p:nvPr/>
        </p:nvSpPr>
        <p:spPr>
          <a:xfrm>
            <a:off x="7538224" y="4400578"/>
            <a:ext cx="1367883"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b="0" i="0" lang="en-US" sz="1400" u="sng" cap="none" strike="noStrike">
                <a:solidFill>
                  <a:srgbClr val="00B0F0"/>
                </a:solidFill>
                <a:latin typeface="Arial Narrow"/>
                <a:ea typeface="Arial Narrow"/>
                <a:cs typeface="Arial Narrow"/>
                <a:sym typeface="Arial Narrow"/>
              </a:rPr>
              <a:t>Link goes here</a:t>
            </a:r>
            <a:endParaRPr b="0" i="0" sz="1400" u="sng" cap="none" strike="noStrike">
              <a:solidFill>
                <a:srgbClr val="00B0F0"/>
              </a:solidFill>
              <a:latin typeface="Arial Narrow"/>
              <a:ea typeface="Arial Narrow"/>
              <a:cs typeface="Arial Narrow"/>
              <a:sym typeface="Arial Narro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457200" y="190500"/>
            <a:ext cx="8229600" cy="8574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Introduction</a:t>
            </a:r>
            <a:endParaRPr/>
          </a:p>
        </p:txBody>
      </p:sp>
      <p:sp>
        <p:nvSpPr>
          <p:cNvPr id="62" name="Google Shape;62;p14"/>
          <p:cNvSpPr txBox="1"/>
          <p:nvPr>
            <p:ph idx="1" type="body"/>
          </p:nvPr>
        </p:nvSpPr>
        <p:spPr>
          <a:xfrm>
            <a:off x="457200" y="1006078"/>
            <a:ext cx="8229600" cy="3394500"/>
          </a:xfrm>
          <a:prstGeom prst="rect">
            <a:avLst/>
          </a:prstGeom>
          <a:noFill/>
          <a:ln>
            <a:noFill/>
          </a:ln>
        </p:spPr>
        <p:txBody>
          <a:bodyPr anchorCtr="0" anchor="t" bIns="45700" lIns="91425" spcFirstLastPara="1" rIns="91425" wrap="square" tIns="45700">
            <a:noAutofit/>
          </a:bodyPr>
          <a:lstStyle/>
          <a:p>
            <a:pPr indent="-7936" lvl="0" marL="338137" marR="0" rtl="0" algn="l">
              <a:lnSpc>
                <a:spcPct val="100000"/>
              </a:lnSpc>
              <a:spcBef>
                <a:spcPts val="0"/>
              </a:spcBef>
              <a:spcAft>
                <a:spcPts val="0"/>
              </a:spcAft>
              <a:buClr>
                <a:schemeClr val="dk1"/>
              </a:buClr>
              <a:buFont typeface="Arial"/>
              <a:buNone/>
            </a:pPr>
            <a:r>
              <a:rPr b="1" i="1" lang="en-US" sz="2000" u="none" cap="none" strike="noStrike">
                <a:solidFill>
                  <a:srgbClr val="800000"/>
                </a:solidFill>
                <a:latin typeface="Arial Narrow"/>
                <a:ea typeface="Arial Narrow"/>
                <a:cs typeface="Arial Narrow"/>
                <a:sym typeface="Arial Narrow"/>
              </a:rPr>
              <a:t>“Open data is the idea that public information should be accessible to the public online.”</a:t>
            </a:r>
            <a:endParaRPr/>
          </a:p>
          <a:p>
            <a:pPr indent="-7936" lvl="0" marL="338137" marR="0" rtl="0" algn="l">
              <a:lnSpc>
                <a:spcPct val="100000"/>
              </a:lnSpc>
              <a:spcBef>
                <a:spcPts val="400"/>
              </a:spcBef>
              <a:spcAft>
                <a:spcPts val="0"/>
              </a:spcAft>
              <a:buClr>
                <a:schemeClr val="dk1"/>
              </a:buClr>
              <a:buFont typeface="Arial"/>
              <a:buNone/>
            </a:pPr>
            <a:r>
              <a:t/>
            </a:r>
            <a:endParaRPr b="1" i="1" sz="2000" u="none" cap="none" strike="noStrike">
              <a:solidFill>
                <a:srgbClr val="800000"/>
              </a:solidFill>
              <a:latin typeface="Arial Narrow"/>
              <a:ea typeface="Arial Narrow"/>
              <a:cs typeface="Arial Narrow"/>
              <a:sym typeface="Arial Narrow"/>
            </a:endParaRPr>
          </a:p>
          <a:p>
            <a:pPr indent="-7936" lvl="0" marL="338137" marR="0" rtl="0" algn="l">
              <a:lnSpc>
                <a:spcPct val="100000"/>
              </a:lnSpc>
              <a:spcBef>
                <a:spcPts val="400"/>
              </a:spcBef>
              <a:spcAft>
                <a:spcPts val="0"/>
              </a:spcAft>
              <a:buClr>
                <a:schemeClr val="dk1"/>
              </a:buClr>
              <a:buFont typeface="Arial"/>
              <a:buNone/>
            </a:pPr>
            <a:r>
              <a:rPr b="1" i="1" lang="en-US" sz="2000" u="none" cap="none" strike="noStrike">
                <a:solidFill>
                  <a:srgbClr val="800000"/>
                </a:solidFill>
                <a:latin typeface="Arial Narrow"/>
                <a:ea typeface="Arial Narrow"/>
                <a:cs typeface="Arial Narrow"/>
                <a:sym typeface="Arial Narrow"/>
              </a:rPr>
              <a:t>“...improved measurement of policies, better government efficiency, deeper analytical insights, greater citizen participation, and a boost to local companies by way of products and services that use government data”</a:t>
            </a:r>
            <a:endParaRPr/>
          </a:p>
          <a:p>
            <a:pPr indent="-7936" lvl="0" marL="338137" marR="0" rtl="0" algn="l">
              <a:lnSpc>
                <a:spcPct val="100000"/>
              </a:lnSpc>
              <a:spcBef>
                <a:spcPts val="400"/>
              </a:spcBef>
              <a:spcAft>
                <a:spcPts val="0"/>
              </a:spcAft>
              <a:buClr>
                <a:schemeClr val="dk1"/>
              </a:buClr>
              <a:buFont typeface="Arial"/>
              <a:buNone/>
            </a:pPr>
            <a:r>
              <a:t/>
            </a:r>
            <a:endParaRPr b="1" i="1" sz="2000" u="none" cap="none" strike="noStrike">
              <a:solidFill>
                <a:srgbClr val="800000"/>
              </a:solidFill>
              <a:latin typeface="Arial Narrow"/>
              <a:ea typeface="Arial Narrow"/>
              <a:cs typeface="Arial Narrow"/>
              <a:sym typeface="Arial Narrow"/>
            </a:endParaRPr>
          </a:p>
          <a:p>
            <a:pPr indent="-7936" lvl="0" marL="338137" marR="0" rtl="0" algn="l">
              <a:lnSpc>
                <a:spcPct val="100000"/>
              </a:lnSpc>
              <a:spcBef>
                <a:spcPts val="400"/>
              </a:spcBef>
              <a:spcAft>
                <a:spcPts val="0"/>
              </a:spcAft>
              <a:buClr>
                <a:schemeClr val="dk1"/>
              </a:buClr>
              <a:buFont typeface="Arial"/>
              <a:buNone/>
            </a:pPr>
            <a:r>
              <a:t/>
            </a:r>
            <a:endParaRPr b="1" i="1" sz="2000" u="none" cap="none" strike="noStrike">
              <a:solidFill>
                <a:srgbClr val="800000"/>
              </a:solidFill>
              <a:latin typeface="Arial Narrow"/>
              <a:ea typeface="Arial Narrow"/>
              <a:cs typeface="Arial Narrow"/>
              <a:sym typeface="Arial Narrow"/>
            </a:endParaRPr>
          </a:p>
          <a:p>
            <a:pPr indent="-7936" lvl="0" marL="338137" marR="0" rtl="0" algn="l">
              <a:lnSpc>
                <a:spcPct val="100000"/>
              </a:lnSpc>
              <a:spcBef>
                <a:spcPts val="400"/>
              </a:spcBef>
              <a:spcAft>
                <a:spcPts val="0"/>
              </a:spcAft>
              <a:buClr>
                <a:schemeClr val="dk1"/>
              </a:buClr>
              <a:buFont typeface="Arial"/>
              <a:buNone/>
            </a:pPr>
            <a:r>
              <a:t/>
            </a:r>
            <a:endParaRPr b="1" i="1" sz="900" u="none" cap="none" strike="noStrike">
              <a:solidFill>
                <a:srgbClr val="666666"/>
              </a:solidFill>
              <a:latin typeface="Arial Narrow"/>
              <a:ea typeface="Arial Narrow"/>
              <a:cs typeface="Arial Narrow"/>
              <a:sym typeface="Arial Narrow"/>
            </a:endParaRPr>
          </a:p>
          <a:p>
            <a:pPr indent="-7936" lvl="0" marL="338137" marR="0" rtl="0" algn="l">
              <a:lnSpc>
                <a:spcPct val="100000"/>
              </a:lnSpc>
              <a:spcBef>
                <a:spcPts val="400"/>
              </a:spcBef>
              <a:spcAft>
                <a:spcPts val="0"/>
              </a:spcAft>
              <a:buClr>
                <a:schemeClr val="dk1"/>
              </a:buClr>
              <a:buFont typeface="Arial"/>
              <a:buNone/>
            </a:pPr>
            <a:r>
              <a:t/>
            </a:r>
            <a:endParaRPr b="1" i="1" sz="900" u="none" cap="none" strike="noStrike">
              <a:solidFill>
                <a:srgbClr val="666666"/>
              </a:solidFill>
              <a:latin typeface="Arial Narrow"/>
              <a:ea typeface="Arial Narrow"/>
              <a:cs typeface="Arial Narrow"/>
              <a:sym typeface="Arial Narrow"/>
            </a:endParaRPr>
          </a:p>
          <a:p>
            <a:pPr indent="-7936" lvl="0" marL="338137" marR="0" rtl="0" algn="l">
              <a:lnSpc>
                <a:spcPct val="100000"/>
              </a:lnSpc>
              <a:spcBef>
                <a:spcPts val="400"/>
              </a:spcBef>
              <a:spcAft>
                <a:spcPts val="0"/>
              </a:spcAft>
              <a:buClr>
                <a:schemeClr val="dk1"/>
              </a:buClr>
              <a:buFont typeface="Arial"/>
              <a:buNone/>
            </a:pPr>
            <a:r>
              <a:rPr b="1" i="1" lang="en-US" sz="900" u="none" cap="none" strike="noStrike">
                <a:solidFill>
                  <a:srgbClr val="666666"/>
                </a:solidFill>
                <a:latin typeface="Arial Narrow"/>
                <a:ea typeface="Arial Narrow"/>
                <a:cs typeface="Arial Narrow"/>
                <a:sym typeface="Arial Narrow"/>
              </a:rPr>
              <a:t>Shueh, Jason. "Open Data: What Is It and Why Should You Care?" Government Technology Magazine. N.p., 17 Mar. 2014. Web. 15 June 2016.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287" name="Google Shape;287;p41"/>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Variables are stored in both rows and columns</a:t>
            </a:r>
            <a:endParaRPr/>
          </a:p>
        </p:txBody>
      </p:sp>
      <p:graphicFrame>
        <p:nvGraphicFramePr>
          <p:cNvPr id="288" name="Google Shape;288;p41"/>
          <p:cNvGraphicFramePr/>
          <p:nvPr/>
        </p:nvGraphicFramePr>
        <p:xfrm>
          <a:off x="952500" y="1809750"/>
          <a:ext cx="3000000" cy="3000000"/>
        </p:xfrm>
        <a:graphic>
          <a:graphicData uri="http://schemas.openxmlformats.org/drawingml/2006/table">
            <a:tbl>
              <a:tblPr>
                <a:noFill/>
                <a:tableStyleId>{8889AE97-BCDE-4671-B887-593A3D1877C1}</a:tableStyleId>
              </a:tblPr>
              <a:tblGrid>
                <a:gridCol w="1447800"/>
                <a:gridCol w="1447800"/>
                <a:gridCol w="1447800"/>
                <a:gridCol w="1447800"/>
                <a:gridCol w="1447800"/>
              </a:tblGrid>
              <a:tr h="381000">
                <a:tc>
                  <a:txBody>
                    <a:bodyPr>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latin typeface="Arial Narrow"/>
                        <a:ea typeface="Arial Narrow"/>
                        <a:cs typeface="Arial Narrow"/>
                        <a:sym typeface="Arial Narrow"/>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Amanda</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Bradley</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Connor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Danielle</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Sex</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F</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M</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M</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F</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Date of Birth</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03/07/1968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11/05/1971</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07/17/1964</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10/22/1970</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Height (in)</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66</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70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68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67</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Start Year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1990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1994</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1988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1997</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End Year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1996</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1999</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1992</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2005</a:t>
                      </a:r>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2"/>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295" name="Google Shape;295;p42"/>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Variables are stored in both rows and columns</a:t>
            </a:r>
            <a:endParaRPr/>
          </a:p>
        </p:txBody>
      </p:sp>
      <p:pic>
        <p:nvPicPr>
          <p:cNvPr id="296" name="Google Shape;296;p42"/>
          <p:cNvPicPr preferRelativeResize="0"/>
          <p:nvPr/>
        </p:nvPicPr>
        <p:blipFill rotWithShape="1">
          <a:blip r:embed="rId3">
            <a:alphaModFix/>
          </a:blip>
          <a:srcRect b="0" l="0" r="0" t="0"/>
          <a:stretch/>
        </p:blipFill>
        <p:spPr>
          <a:xfrm>
            <a:off x="1244976" y="1836175"/>
            <a:ext cx="6510550" cy="2173775"/>
          </a:xfrm>
          <a:prstGeom prst="rect">
            <a:avLst/>
          </a:prstGeom>
          <a:noFill/>
          <a:ln>
            <a:noFill/>
          </a:ln>
        </p:spPr>
      </p:pic>
      <p:sp>
        <p:nvSpPr>
          <p:cNvPr id="297" name="Google Shape;297;p42"/>
          <p:cNvSpPr txBox="1"/>
          <p:nvPr/>
        </p:nvSpPr>
        <p:spPr>
          <a:xfrm>
            <a:off x="7575394" y="4342382"/>
            <a:ext cx="128465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b="0" i="0" lang="en-US" sz="1400" u="sng" cap="none" strike="noStrike">
                <a:solidFill>
                  <a:srgbClr val="00B0F0"/>
                </a:solidFill>
                <a:latin typeface="Arial Narrow"/>
                <a:ea typeface="Arial Narrow"/>
                <a:cs typeface="Arial Narrow"/>
                <a:sym typeface="Arial Narrow"/>
              </a:rPr>
              <a:t>Link goes here</a:t>
            </a:r>
            <a:endParaRPr b="0" i="0" sz="1400" u="sng" cap="none" strike="noStrike">
              <a:solidFill>
                <a:srgbClr val="00B0F0"/>
              </a:solidFill>
              <a:latin typeface="Arial Narrow"/>
              <a:ea typeface="Arial Narrow"/>
              <a:cs typeface="Arial Narrow"/>
              <a:sym typeface="Arial Narro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304" name="Google Shape;304;p43"/>
          <p:cNvSpPr txBox="1"/>
          <p:nvPr>
            <p:ph idx="1" type="body"/>
          </p:nvPr>
        </p:nvSpPr>
        <p:spPr>
          <a:xfrm>
            <a:off x="457200" y="1006075"/>
            <a:ext cx="4590585"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More tidy suggestions:</a:t>
            </a:r>
            <a:endParaRPr/>
          </a:p>
          <a:p>
            <a:pPr indent="-3857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Keep units in column headers </a:t>
            </a:r>
            <a:endParaRPr b="0" i="0" sz="2000" u="none" cap="none" strike="noStrike">
              <a:solidFill>
                <a:schemeClr val="dk1"/>
              </a:solidFill>
              <a:latin typeface="Arial Narrow"/>
              <a:ea typeface="Arial Narrow"/>
              <a:cs typeface="Arial Narrow"/>
              <a:sym typeface="Arial Narrow"/>
            </a:endParaRPr>
          </a:p>
          <a:p>
            <a:pPr indent="-3857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Make sure that variables are internally consistent</a:t>
            </a:r>
            <a:endParaRPr/>
          </a:p>
          <a:p>
            <a:pPr indent="-3857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Try to format special data types (dates, currency, etc) in a coherent, consistent manner across datasets </a:t>
            </a:r>
            <a:endParaRPr/>
          </a:p>
          <a:p>
            <a:pPr indent="-173037" lvl="0" marL="681038" marR="0" rtl="0" algn="l">
              <a:lnSpc>
                <a:spcPct val="100000"/>
              </a:lnSpc>
              <a:spcBef>
                <a:spcPts val="0"/>
              </a:spcBef>
              <a:spcAft>
                <a:spcPts val="0"/>
              </a:spcAft>
              <a:buClr>
                <a:schemeClr val="dk1"/>
              </a:buClr>
              <a:buFont typeface="Arial"/>
              <a:buNone/>
            </a:pPr>
            <a:r>
              <a:t/>
            </a:r>
            <a:endParaRPr b="0" i="0" sz="2800" u="none" cap="none" strike="noStrike">
              <a:solidFill>
                <a:schemeClr val="dk1"/>
              </a:solidFill>
              <a:latin typeface="Arial Narrow"/>
              <a:ea typeface="Arial Narrow"/>
              <a:cs typeface="Arial Narrow"/>
              <a:sym typeface="Arial Narrow"/>
            </a:endParaRPr>
          </a:p>
        </p:txBody>
      </p:sp>
      <p:sp>
        <p:nvSpPr>
          <p:cNvPr id="305" name="Google Shape;305;p43"/>
          <p:cNvSpPr/>
          <p:nvPr/>
        </p:nvSpPr>
        <p:spPr>
          <a:xfrm>
            <a:off x="5648862" y="2241477"/>
            <a:ext cx="749400" cy="32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306" name="Google Shape;306;p43"/>
          <p:cNvSpPr txBox="1"/>
          <p:nvPr/>
        </p:nvSpPr>
        <p:spPr>
          <a:xfrm>
            <a:off x="6664800" y="1976277"/>
            <a:ext cx="2022000" cy="8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2400" u="none" cap="none" strike="noStrike">
                <a:solidFill>
                  <a:srgbClr val="000000"/>
                </a:solidFill>
                <a:latin typeface="Arial Narrow"/>
                <a:ea typeface="Arial Narrow"/>
                <a:cs typeface="Arial Narrow"/>
                <a:sym typeface="Arial Narrow"/>
              </a:rPr>
              <a:t>Makes data easy to use</a:t>
            </a:r>
            <a:endParaRPr/>
          </a:p>
        </p:txBody>
      </p:sp>
      <p:sp>
        <p:nvSpPr>
          <p:cNvPr id="307" name="Google Shape;307;p43"/>
          <p:cNvSpPr/>
          <p:nvPr/>
        </p:nvSpPr>
        <p:spPr>
          <a:xfrm>
            <a:off x="4921407" y="1486829"/>
            <a:ext cx="460917" cy="1813931"/>
          </a:xfrm>
          <a:prstGeom prst="rightBrace">
            <a:avLst>
              <a:gd fmla="val 8333" name="adj1"/>
              <a:gd fmla="val 50000" name="adj2"/>
            </a:avLst>
          </a:prstGeom>
          <a:no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4"/>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314" name="Google Shape;314;p44"/>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Keep units in column headers</a:t>
            </a:r>
            <a:endParaRPr/>
          </a:p>
        </p:txBody>
      </p:sp>
      <p:graphicFrame>
        <p:nvGraphicFramePr>
          <p:cNvPr id="315" name="Google Shape;315;p44"/>
          <p:cNvGraphicFramePr/>
          <p:nvPr/>
        </p:nvGraphicFramePr>
        <p:xfrm>
          <a:off x="952500" y="1899100"/>
          <a:ext cx="3000000" cy="3000000"/>
        </p:xfrm>
        <a:graphic>
          <a:graphicData uri="http://schemas.openxmlformats.org/drawingml/2006/table">
            <a:tbl>
              <a:tblPr>
                <a:noFill/>
                <a:tableStyleId>{8889AE97-BCDE-4671-B887-593A3D1877C1}</a:tableStyleId>
              </a:tblPr>
              <a:tblGrid>
                <a:gridCol w="1206500"/>
                <a:gridCol w="1206500"/>
                <a:gridCol w="1206500"/>
                <a:gridCol w="1206500"/>
                <a:gridCol w="1206500"/>
                <a:gridCol w="1206500"/>
              </a:tblGrid>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Name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Sex</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Date of Birth</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Height</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Start Year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End Year</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Amanda</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03/07/1968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66 inches</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1996</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Bradley</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M</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11/05/1971</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70 inches</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1994</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1999</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Connor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M</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07/17/1964</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68 inches</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1988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1992</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Danielle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10/22/1970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67 inches</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1997</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2005</a:t>
                      </a:r>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322" name="Google Shape;322;p45"/>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Keep units in column headers </a:t>
            </a:r>
            <a:endParaRPr/>
          </a:p>
        </p:txBody>
      </p:sp>
      <p:pic>
        <p:nvPicPr>
          <p:cNvPr id="323" name="Google Shape;323;p45"/>
          <p:cNvPicPr preferRelativeResize="0"/>
          <p:nvPr/>
        </p:nvPicPr>
        <p:blipFill rotWithShape="1">
          <a:blip r:embed="rId3">
            <a:alphaModFix/>
          </a:blip>
          <a:srcRect b="0" l="0" r="0" t="0"/>
          <a:stretch/>
        </p:blipFill>
        <p:spPr>
          <a:xfrm>
            <a:off x="1543325" y="1566400"/>
            <a:ext cx="5846824" cy="2987075"/>
          </a:xfrm>
          <a:prstGeom prst="rect">
            <a:avLst/>
          </a:prstGeom>
          <a:noFill/>
          <a:ln>
            <a:noFill/>
          </a:ln>
        </p:spPr>
      </p:pic>
      <p:sp>
        <p:nvSpPr>
          <p:cNvPr id="324" name="Google Shape;324;p45"/>
          <p:cNvSpPr txBox="1"/>
          <p:nvPr/>
        </p:nvSpPr>
        <p:spPr>
          <a:xfrm>
            <a:off x="7605132" y="4400578"/>
            <a:ext cx="115972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b="0" i="0" lang="en-US" sz="1400" u="sng" cap="none" strike="noStrike">
                <a:solidFill>
                  <a:srgbClr val="00B0F0"/>
                </a:solidFill>
                <a:latin typeface="Arial Narrow"/>
                <a:ea typeface="Arial Narrow"/>
                <a:cs typeface="Arial Narrow"/>
                <a:sym typeface="Arial Narrow"/>
              </a:rPr>
              <a:t>Link goes here</a:t>
            </a:r>
            <a:endParaRPr b="0" i="0" sz="1400" u="sng" cap="none" strike="noStrike">
              <a:solidFill>
                <a:srgbClr val="00B0F0"/>
              </a:solidFill>
              <a:latin typeface="Arial Narrow"/>
              <a:ea typeface="Arial Narrow"/>
              <a:cs typeface="Arial Narrow"/>
              <a:sym typeface="Arial Narro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6"/>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331" name="Google Shape;331;p46"/>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Make sure that variables are internally consistent</a:t>
            </a:r>
            <a:endParaRPr/>
          </a:p>
        </p:txBody>
      </p:sp>
      <p:graphicFrame>
        <p:nvGraphicFramePr>
          <p:cNvPr id="332" name="Google Shape;332;p46"/>
          <p:cNvGraphicFramePr/>
          <p:nvPr/>
        </p:nvGraphicFramePr>
        <p:xfrm>
          <a:off x="1555750" y="1938950"/>
          <a:ext cx="3000000" cy="3000000"/>
        </p:xfrm>
        <a:graphic>
          <a:graphicData uri="http://schemas.openxmlformats.org/drawingml/2006/table">
            <a:tbl>
              <a:tblPr>
                <a:noFill/>
                <a:tableStyleId>{8889AE97-BCDE-4671-B887-593A3D1877C1}</a:tableStyleId>
              </a:tblPr>
              <a:tblGrid>
                <a:gridCol w="1206500"/>
                <a:gridCol w="1206500"/>
                <a:gridCol w="1206500"/>
                <a:gridCol w="1206500"/>
                <a:gridCol w="1206500"/>
              </a:tblGrid>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Name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Sex</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Date of Birth</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Height (in)</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Years Active</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Amanda</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Female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03/07/1968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66</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1990-1996</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Bradley</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M</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11/05/1971</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70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1994-1999</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Connor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male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07/17/1964</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68</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1988-1992</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Danielle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f</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10/22/1970</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67</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200" u="none" cap="none" strike="noStrike">
                          <a:latin typeface="Arial Narrow"/>
                          <a:ea typeface="Arial Narrow"/>
                          <a:cs typeface="Arial Narrow"/>
                          <a:sym typeface="Arial Narrow"/>
                        </a:rPr>
                        <a:t>1997-2005</a:t>
                      </a:r>
                      <a:endParaRPr/>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339" name="Google Shape;339;p47"/>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Make sure that variables are internally consistent</a:t>
            </a:r>
            <a:endParaRPr/>
          </a:p>
        </p:txBody>
      </p:sp>
      <p:pic>
        <p:nvPicPr>
          <p:cNvPr id="340" name="Google Shape;340;p47"/>
          <p:cNvPicPr preferRelativeResize="0"/>
          <p:nvPr/>
        </p:nvPicPr>
        <p:blipFill rotWithShape="1">
          <a:blip r:embed="rId3">
            <a:alphaModFix/>
          </a:blip>
          <a:srcRect b="0" l="0" r="20634" t="0"/>
          <a:stretch/>
        </p:blipFill>
        <p:spPr>
          <a:xfrm>
            <a:off x="4568025" y="1811125"/>
            <a:ext cx="4023737" cy="2598074"/>
          </a:xfrm>
          <a:prstGeom prst="rect">
            <a:avLst/>
          </a:prstGeom>
          <a:noFill/>
          <a:ln>
            <a:noFill/>
          </a:ln>
        </p:spPr>
      </p:pic>
      <p:pic>
        <p:nvPicPr>
          <p:cNvPr id="341" name="Google Shape;341;p47"/>
          <p:cNvPicPr preferRelativeResize="0"/>
          <p:nvPr/>
        </p:nvPicPr>
        <p:blipFill rotWithShape="1">
          <a:blip r:embed="rId4">
            <a:alphaModFix/>
          </a:blip>
          <a:srcRect b="0" l="0" r="20146" t="0"/>
          <a:stretch/>
        </p:blipFill>
        <p:spPr>
          <a:xfrm>
            <a:off x="528950" y="1811125"/>
            <a:ext cx="3791974" cy="2598074"/>
          </a:xfrm>
          <a:prstGeom prst="rect">
            <a:avLst/>
          </a:prstGeom>
          <a:noFill/>
          <a:ln>
            <a:noFill/>
          </a:ln>
        </p:spPr>
      </p:pic>
      <p:cxnSp>
        <p:nvCxnSpPr>
          <p:cNvPr id="342" name="Google Shape;342;p47"/>
          <p:cNvCxnSpPr/>
          <p:nvPr/>
        </p:nvCxnSpPr>
        <p:spPr>
          <a:xfrm>
            <a:off x="4464375" y="1618325"/>
            <a:ext cx="0" cy="3013500"/>
          </a:xfrm>
          <a:prstGeom prst="straightConnector1">
            <a:avLst/>
          </a:prstGeom>
          <a:noFill/>
          <a:ln cap="flat" cmpd="sng" w="9525">
            <a:solidFill>
              <a:schemeClr val="dk2"/>
            </a:solidFill>
            <a:prstDash val="solid"/>
            <a:round/>
            <a:headEnd len="sm" w="sm" type="none"/>
            <a:tailEnd len="sm" w="sm" type="none"/>
          </a:ln>
        </p:spPr>
      </p:cxnSp>
      <p:sp>
        <p:nvSpPr>
          <p:cNvPr id="343" name="Google Shape;343;p47"/>
          <p:cNvSpPr txBox="1"/>
          <p:nvPr/>
        </p:nvSpPr>
        <p:spPr>
          <a:xfrm>
            <a:off x="3280712" y="4370482"/>
            <a:ext cx="2223923"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b="0" i="0" lang="en-US" sz="1400" u="sng" cap="none" strike="noStrike">
                <a:solidFill>
                  <a:srgbClr val="00B0F0"/>
                </a:solidFill>
                <a:latin typeface="Arial Narrow"/>
                <a:ea typeface="Arial Narrow"/>
                <a:cs typeface="Arial Narrow"/>
                <a:sym typeface="Arial Narrow"/>
              </a:rPr>
              <a:t>Link goes here</a:t>
            </a:r>
            <a:endParaRPr b="0" i="0" sz="1400" u="sng" cap="none" strike="noStrike">
              <a:solidFill>
                <a:srgbClr val="00B0F0"/>
              </a:solidFill>
              <a:latin typeface="Arial Narrow"/>
              <a:ea typeface="Arial Narrow"/>
              <a:cs typeface="Arial Narrow"/>
              <a:sym typeface="Arial Narrow"/>
            </a:endParaRPr>
          </a:p>
        </p:txBody>
      </p:sp>
      <p:sp>
        <p:nvSpPr>
          <p:cNvPr id="344" name="Google Shape;344;p47"/>
          <p:cNvSpPr txBox="1"/>
          <p:nvPr/>
        </p:nvSpPr>
        <p:spPr>
          <a:xfrm>
            <a:off x="7627434" y="4363063"/>
            <a:ext cx="205861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b="0" i="0" lang="en-US" sz="1400" u="sng" cap="none" strike="noStrike">
                <a:solidFill>
                  <a:srgbClr val="00B0F0"/>
                </a:solidFill>
                <a:latin typeface="Arial Narrow"/>
                <a:ea typeface="Arial Narrow"/>
                <a:cs typeface="Arial Narrow"/>
                <a:sym typeface="Arial Narrow"/>
              </a:rPr>
              <a:t>Link goes here</a:t>
            </a:r>
            <a:endParaRPr b="0" i="0" sz="1400" u="sng" cap="none" strike="noStrike">
              <a:solidFill>
                <a:srgbClr val="00B0F0"/>
              </a:solidFill>
              <a:latin typeface="Arial Narrow"/>
              <a:ea typeface="Arial Narrow"/>
              <a:cs typeface="Arial Narrow"/>
              <a:sym typeface="Arial Narro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351" name="Google Shape;351;p48"/>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Try to format special data types (dates, currency, etc) in a coherent, consistent manner across datasets</a:t>
            </a:r>
            <a:endParaRPr/>
          </a:p>
        </p:txBody>
      </p:sp>
      <p:graphicFrame>
        <p:nvGraphicFramePr>
          <p:cNvPr id="352" name="Google Shape;352;p48"/>
          <p:cNvGraphicFramePr/>
          <p:nvPr/>
        </p:nvGraphicFramePr>
        <p:xfrm>
          <a:off x="1470675" y="2073675"/>
          <a:ext cx="3000000" cy="3000000"/>
        </p:xfrm>
        <a:graphic>
          <a:graphicData uri="http://schemas.openxmlformats.org/drawingml/2006/table">
            <a:tbl>
              <a:tblPr>
                <a:noFill/>
                <a:tableStyleId>{8889AE97-BCDE-4671-B887-593A3D1877C1}</a:tableStyleId>
              </a:tblPr>
              <a:tblGrid>
                <a:gridCol w="996075"/>
                <a:gridCol w="1173150"/>
              </a:tblGrid>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Name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Birthday</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Eric</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01/14/1980</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Francis</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04/20/1979</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Gail</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12/02/1975</a:t>
                      </a:r>
                      <a:endParaRPr/>
                    </a:p>
                  </a:txBody>
                  <a:tcPr marT="91425" marB="91425" marR="91425" marL="91425"/>
                </a:tc>
              </a:tr>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Hannah</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08/10/1973</a:t>
                      </a:r>
                      <a:endParaRPr/>
                    </a:p>
                  </a:txBody>
                  <a:tcPr marT="91425" marB="91425" marR="91425" marL="91425"/>
                </a:tc>
              </a:tr>
            </a:tbl>
          </a:graphicData>
        </a:graphic>
      </p:graphicFrame>
      <p:graphicFrame>
        <p:nvGraphicFramePr>
          <p:cNvPr id="353" name="Google Shape;353;p48"/>
          <p:cNvGraphicFramePr/>
          <p:nvPr/>
        </p:nvGraphicFramePr>
        <p:xfrm>
          <a:off x="4647550" y="2240250"/>
          <a:ext cx="3000000" cy="3000000"/>
        </p:xfrm>
        <a:graphic>
          <a:graphicData uri="http://schemas.openxmlformats.org/drawingml/2006/table">
            <a:tbl>
              <a:tblPr>
                <a:noFill/>
                <a:tableStyleId>{8889AE97-BCDE-4671-B887-593A3D1877C1}</a:tableStyleId>
              </a:tblPr>
              <a:tblGrid>
                <a:gridCol w="803950"/>
                <a:gridCol w="1625100"/>
              </a:tblGrid>
              <a:tr h="3810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Winner</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Date</a:t>
                      </a:r>
                      <a:endParaRPr/>
                    </a:p>
                  </a:txBody>
                  <a:tcPr marT="91425" marB="91425" marR="91425" marL="91425"/>
                </a:tc>
              </a:tr>
              <a:tr h="3962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Isabelle</a:t>
                      </a:r>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October 21, 2015</a:t>
                      </a:r>
                      <a:endParaRPr/>
                    </a:p>
                  </a:txBody>
                  <a:tcPr marT="91425" marB="91425" marR="91425" marL="91425"/>
                </a:tc>
              </a:tr>
              <a:tr h="396200">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Jakob</a:t>
                      </a:r>
                      <a:endParaRPr b="0" i="0" sz="1400" u="none" cap="none" strike="noStrike">
                        <a:latin typeface="Arial Narrow"/>
                        <a:ea typeface="Arial Narrow"/>
                        <a:cs typeface="Arial Narrow"/>
                        <a:sym typeface="Arial Narrow"/>
                      </a:endParaRPr>
                    </a:p>
                  </a:txBody>
                  <a:tcPr marT="91425" marB="91425" marR="91425" marL="91425"/>
                </a:tc>
                <a:tc>
                  <a:txBody>
                    <a:bodyPr>
                      <a:noAutofit/>
                    </a:bodyPr>
                    <a:lstStyle/>
                    <a:p>
                      <a:pPr indent="0" lvl="0" marL="0" marR="0" rtl="0" algn="ctr">
                        <a:lnSpc>
                          <a:spcPct val="100000"/>
                        </a:lnSpc>
                        <a:spcBef>
                          <a:spcPts val="0"/>
                        </a:spcBef>
                        <a:spcAft>
                          <a:spcPts val="0"/>
                        </a:spcAft>
                        <a:buClr>
                          <a:srgbClr val="000000"/>
                        </a:buClr>
                        <a:buFont typeface="Arial Narrow"/>
                        <a:buNone/>
                      </a:pPr>
                      <a:r>
                        <a:rPr b="0" i="0" lang="en-US" sz="1400" u="none" cap="none" strike="noStrike">
                          <a:latin typeface="Arial Narrow"/>
                          <a:ea typeface="Arial Narrow"/>
                          <a:cs typeface="Arial Narrow"/>
                          <a:sym typeface="Arial Narrow"/>
                        </a:rPr>
                        <a:t>May 4, 2000</a:t>
                      </a:r>
                      <a:endParaRPr/>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9"/>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Tidiness</a:t>
            </a:r>
            <a:endParaRPr/>
          </a:p>
        </p:txBody>
      </p:sp>
      <p:sp>
        <p:nvSpPr>
          <p:cNvPr id="360" name="Google Shape;360;p49"/>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Try to format special data types (dates, currency, etc) in a coherent, consistent manner across datasets</a:t>
            </a:r>
            <a:endParaRPr/>
          </a:p>
        </p:txBody>
      </p:sp>
      <p:pic>
        <p:nvPicPr>
          <p:cNvPr id="361" name="Google Shape;361;p49"/>
          <p:cNvPicPr preferRelativeResize="0"/>
          <p:nvPr/>
        </p:nvPicPr>
        <p:blipFill rotWithShape="1">
          <a:blip r:embed="rId3">
            <a:alphaModFix/>
          </a:blip>
          <a:srcRect b="0" l="0" r="36248" t="0"/>
          <a:stretch/>
        </p:blipFill>
        <p:spPr>
          <a:xfrm>
            <a:off x="814750" y="1901600"/>
            <a:ext cx="2804624" cy="2615249"/>
          </a:xfrm>
          <a:prstGeom prst="rect">
            <a:avLst/>
          </a:prstGeom>
          <a:noFill/>
          <a:ln>
            <a:noFill/>
          </a:ln>
        </p:spPr>
      </p:pic>
      <p:pic>
        <p:nvPicPr>
          <p:cNvPr id="362" name="Google Shape;362;p49"/>
          <p:cNvPicPr preferRelativeResize="0"/>
          <p:nvPr/>
        </p:nvPicPr>
        <p:blipFill rotWithShape="1">
          <a:blip r:embed="rId4">
            <a:alphaModFix/>
          </a:blip>
          <a:srcRect b="0" l="0" r="0" t="0"/>
          <a:stretch/>
        </p:blipFill>
        <p:spPr>
          <a:xfrm>
            <a:off x="5025550" y="1849521"/>
            <a:ext cx="2973725" cy="2719399"/>
          </a:xfrm>
          <a:prstGeom prst="rect">
            <a:avLst/>
          </a:prstGeom>
          <a:noFill/>
          <a:ln>
            <a:noFill/>
          </a:ln>
        </p:spPr>
      </p:pic>
      <p:sp>
        <p:nvSpPr>
          <p:cNvPr id="363" name="Google Shape;363;p49"/>
          <p:cNvSpPr/>
          <p:nvPr/>
        </p:nvSpPr>
        <p:spPr>
          <a:xfrm>
            <a:off x="3914300" y="3061275"/>
            <a:ext cx="876900" cy="4065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364" name="Google Shape;364;p49"/>
          <p:cNvSpPr txBox="1"/>
          <p:nvPr/>
        </p:nvSpPr>
        <p:spPr>
          <a:xfrm>
            <a:off x="7603586" y="4341559"/>
            <a:ext cx="116827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b="0" i="0" lang="en-US" sz="1400" u="sng" cap="none" strike="noStrike">
                <a:solidFill>
                  <a:srgbClr val="00B0F0"/>
                </a:solidFill>
                <a:latin typeface="Arial Narrow"/>
                <a:ea typeface="Arial Narrow"/>
                <a:cs typeface="Arial Narrow"/>
                <a:sym typeface="Arial Narrow"/>
              </a:rPr>
              <a:t>Link goes here</a:t>
            </a:r>
            <a:endParaRPr b="0" i="0" sz="1400" u="sng" cap="none" strike="noStrike">
              <a:solidFill>
                <a:srgbClr val="00B0F0"/>
              </a:solidFill>
              <a:latin typeface="Arial Narrow"/>
              <a:ea typeface="Arial Narrow"/>
              <a:cs typeface="Arial Narrow"/>
              <a:sym typeface="Arial Narrow"/>
            </a:endParaRPr>
          </a:p>
        </p:txBody>
      </p:sp>
      <p:sp>
        <p:nvSpPr>
          <p:cNvPr id="365" name="Google Shape;365;p49"/>
          <p:cNvSpPr txBox="1"/>
          <p:nvPr/>
        </p:nvSpPr>
        <p:spPr>
          <a:xfrm>
            <a:off x="2808649" y="4371069"/>
            <a:ext cx="116827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b="0" i="0" lang="en-US" sz="1400" u="sng" cap="none" strike="noStrike">
                <a:solidFill>
                  <a:srgbClr val="00B0F0"/>
                </a:solidFill>
                <a:latin typeface="Arial Narrow"/>
                <a:ea typeface="Arial Narrow"/>
                <a:cs typeface="Arial Narrow"/>
                <a:sym typeface="Arial Narrow"/>
              </a:rPr>
              <a:t>Link goes here</a:t>
            </a:r>
            <a:endParaRPr b="0" i="0" sz="1400" u="sng" cap="none" strike="noStrike">
              <a:solidFill>
                <a:srgbClr val="00B0F0"/>
              </a:solidFill>
              <a:latin typeface="Arial Narrow"/>
              <a:ea typeface="Arial Narrow"/>
              <a:cs typeface="Arial Narrow"/>
              <a:sym typeface="Arial Narro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0"/>
          <p:cNvSpPr txBox="1"/>
          <p:nvPr>
            <p:ph type="title"/>
          </p:nvPr>
        </p:nvSpPr>
        <p:spPr>
          <a:xfrm>
            <a:off x="722312" y="3305176"/>
            <a:ext cx="77724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Data Accessibility</a:t>
            </a:r>
            <a:endParaRPr/>
          </a:p>
        </p:txBody>
      </p:sp>
      <p:sp>
        <p:nvSpPr>
          <p:cNvPr id="372" name="Google Shape;372;p50"/>
          <p:cNvSpPr txBox="1"/>
          <p:nvPr>
            <p:ph idx="1" type="body"/>
          </p:nvPr>
        </p:nvSpPr>
        <p:spPr>
          <a:xfrm>
            <a:off x="722312" y="2180034"/>
            <a:ext cx="7772400" cy="1125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888888"/>
              </a:buClr>
              <a:buFont typeface="Arial"/>
              <a:buNone/>
            </a:pPr>
            <a:r>
              <a:rPr b="0" i="0" lang="en-US" sz="2400" u="none" cap="none" strike="noStrike">
                <a:solidFill>
                  <a:srgbClr val="888888"/>
                </a:solidFill>
                <a:latin typeface="Arial Narrow"/>
                <a:ea typeface="Arial Narrow"/>
                <a:cs typeface="Arial Narrow"/>
                <a:sym typeface="Arial Narrow"/>
              </a:rPr>
              <a:t>Adrienne Rogers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Criteria</a:t>
            </a:r>
            <a:endParaRPr/>
          </a:p>
        </p:txBody>
      </p:sp>
      <p:sp>
        <p:nvSpPr>
          <p:cNvPr id="69" name="Google Shape;69;p15"/>
          <p:cNvSpPr txBox="1"/>
          <p:nvPr>
            <p:ph idx="1" type="body"/>
          </p:nvPr>
        </p:nvSpPr>
        <p:spPr>
          <a:xfrm>
            <a:off x="457200" y="931733"/>
            <a:ext cx="7981800" cy="36981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User Interface</a:t>
            </a:r>
            <a:endParaRPr/>
          </a:p>
          <a:p>
            <a:pPr indent="-342900" lvl="1" marL="1028700" marR="0" rtl="0" algn="l">
              <a:lnSpc>
                <a:spcPct val="100000"/>
              </a:lnSpc>
              <a:spcBef>
                <a:spcPts val="0"/>
              </a:spcBef>
              <a:spcAft>
                <a:spcPts val="0"/>
              </a:spcAft>
              <a:buClr>
                <a:schemeClr val="dk1"/>
              </a:buClr>
              <a:buSzPts val="2000"/>
              <a:buFont typeface="Merriweather Sans"/>
              <a:buChar char="−"/>
            </a:pPr>
            <a:r>
              <a:rPr b="0" i="0" lang="en-US" sz="2000" u="none" cap="none" strike="noStrike">
                <a:solidFill>
                  <a:schemeClr val="dk1"/>
                </a:solidFill>
                <a:latin typeface="Arial Narrow"/>
                <a:ea typeface="Arial Narrow"/>
                <a:cs typeface="Arial Narrow"/>
                <a:sym typeface="Arial Narrow"/>
              </a:rPr>
              <a:t>Organization</a:t>
            </a:r>
            <a:endParaRPr/>
          </a:p>
          <a:p>
            <a:pPr indent="-342900" lvl="1" marL="1028700" marR="0" rtl="0" algn="l">
              <a:lnSpc>
                <a:spcPct val="100000"/>
              </a:lnSpc>
              <a:spcBef>
                <a:spcPts val="0"/>
              </a:spcBef>
              <a:spcAft>
                <a:spcPts val="0"/>
              </a:spcAft>
              <a:buClr>
                <a:schemeClr val="dk1"/>
              </a:buClr>
              <a:buSzPts val="2000"/>
              <a:buFont typeface="Merriweather Sans"/>
              <a:buChar char="−"/>
            </a:pPr>
            <a:r>
              <a:rPr b="0" i="0" lang="en-US" sz="2000" u="none" cap="none" strike="noStrike">
                <a:solidFill>
                  <a:schemeClr val="dk1"/>
                </a:solidFill>
                <a:latin typeface="Arial Narrow"/>
                <a:ea typeface="Arial Narrow"/>
                <a:cs typeface="Arial Narrow"/>
                <a:sym typeface="Arial Narrow"/>
              </a:rPr>
              <a:t>Navigation</a:t>
            </a:r>
            <a:endParaRPr/>
          </a:p>
          <a:p>
            <a:pPr indent="-342900" lvl="1" marL="1028700" marR="0" rtl="0" algn="l">
              <a:lnSpc>
                <a:spcPct val="100000"/>
              </a:lnSpc>
              <a:spcBef>
                <a:spcPts val="0"/>
              </a:spcBef>
              <a:spcAft>
                <a:spcPts val="0"/>
              </a:spcAft>
              <a:buClr>
                <a:schemeClr val="dk1"/>
              </a:buClr>
              <a:buSzPts val="2000"/>
              <a:buFont typeface="Merriweather Sans"/>
              <a:buChar char="−"/>
            </a:pPr>
            <a:r>
              <a:rPr b="0" i="0" lang="en-US" sz="2000" u="none" cap="none" strike="noStrike">
                <a:solidFill>
                  <a:schemeClr val="dk1"/>
                </a:solidFill>
                <a:latin typeface="Arial Narrow"/>
                <a:ea typeface="Arial Narrow"/>
                <a:cs typeface="Arial Narrow"/>
                <a:sym typeface="Arial Narrow"/>
              </a:rPr>
              <a:t>Design</a:t>
            </a:r>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Data</a:t>
            </a:r>
            <a:endParaRPr/>
          </a:p>
          <a:p>
            <a:pPr indent="-342900" lvl="1" marL="1028700" marR="0" rtl="0" algn="l">
              <a:lnSpc>
                <a:spcPct val="100000"/>
              </a:lnSpc>
              <a:spcBef>
                <a:spcPts val="0"/>
              </a:spcBef>
              <a:spcAft>
                <a:spcPts val="0"/>
              </a:spcAft>
              <a:buClr>
                <a:schemeClr val="dk1"/>
              </a:buClr>
              <a:buSzPts val="2000"/>
              <a:buFont typeface="Merriweather Sans"/>
              <a:buChar char="−"/>
            </a:pPr>
            <a:r>
              <a:rPr b="0" i="0" lang="en-US" sz="2000" u="none" cap="none" strike="noStrike">
                <a:solidFill>
                  <a:schemeClr val="dk1"/>
                </a:solidFill>
                <a:latin typeface="Arial Narrow"/>
                <a:ea typeface="Arial Narrow"/>
                <a:cs typeface="Arial Narrow"/>
                <a:sym typeface="Arial Narrow"/>
              </a:rPr>
              <a:t>Tidiness</a:t>
            </a:r>
            <a:endParaRPr/>
          </a:p>
          <a:p>
            <a:pPr indent="-342900" lvl="1" marL="1028700" marR="0" rtl="0" algn="l">
              <a:lnSpc>
                <a:spcPct val="100000"/>
              </a:lnSpc>
              <a:spcBef>
                <a:spcPts val="0"/>
              </a:spcBef>
              <a:spcAft>
                <a:spcPts val="0"/>
              </a:spcAft>
              <a:buClr>
                <a:schemeClr val="dk1"/>
              </a:buClr>
              <a:buSzPts val="2000"/>
              <a:buFont typeface="Merriweather Sans"/>
              <a:buChar char="−"/>
            </a:pPr>
            <a:r>
              <a:rPr b="0" i="0" lang="en-US" sz="2000" u="none" cap="none" strike="noStrike">
                <a:solidFill>
                  <a:schemeClr val="dk1"/>
                </a:solidFill>
                <a:latin typeface="Arial Narrow"/>
                <a:ea typeface="Arial Narrow"/>
                <a:cs typeface="Arial Narrow"/>
                <a:sym typeface="Arial Narrow"/>
              </a:rPr>
              <a:t>Accessibility</a:t>
            </a:r>
            <a:endParaRPr/>
          </a:p>
          <a:p>
            <a:pPr indent="-342900" lvl="1" marL="1028700" marR="0" rtl="0" algn="l">
              <a:lnSpc>
                <a:spcPct val="100000"/>
              </a:lnSpc>
              <a:spcBef>
                <a:spcPts val="0"/>
              </a:spcBef>
              <a:spcAft>
                <a:spcPts val="0"/>
              </a:spcAft>
              <a:buClr>
                <a:schemeClr val="dk1"/>
              </a:buClr>
              <a:buSzPts val="2000"/>
              <a:buFont typeface="Merriweather Sans"/>
              <a:buChar char="−"/>
            </a:pPr>
            <a:r>
              <a:rPr b="0" i="0" lang="en-US" sz="2000" u="none" cap="none" strike="noStrike">
                <a:solidFill>
                  <a:schemeClr val="dk1"/>
                </a:solidFill>
                <a:latin typeface="Arial Narrow"/>
                <a:ea typeface="Arial Narrow"/>
                <a:cs typeface="Arial Narrow"/>
                <a:sym typeface="Arial Narrow"/>
              </a:rPr>
              <a:t>Documentation</a:t>
            </a:r>
            <a:endParaRPr/>
          </a:p>
          <a:p>
            <a:pPr indent="-342900" lvl="1" marL="1028700" marR="0" rtl="0" algn="l">
              <a:lnSpc>
                <a:spcPct val="100000"/>
              </a:lnSpc>
              <a:spcBef>
                <a:spcPts val="0"/>
              </a:spcBef>
              <a:spcAft>
                <a:spcPts val="0"/>
              </a:spcAft>
              <a:buClr>
                <a:schemeClr val="dk1"/>
              </a:buClr>
              <a:buSzPts val="2000"/>
              <a:buFont typeface="Merriweather Sans"/>
              <a:buChar char="−"/>
            </a:pPr>
            <a:r>
              <a:rPr b="0" i="0" lang="en-US" sz="2000" u="none" cap="none" strike="noStrike">
                <a:solidFill>
                  <a:schemeClr val="dk1"/>
                </a:solidFill>
                <a:latin typeface="Arial Narrow"/>
                <a:ea typeface="Arial Narrow"/>
                <a:cs typeface="Arial Narrow"/>
                <a:sym typeface="Arial Narrow"/>
              </a:rPr>
              <a:t>Visualization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Accessibility</a:t>
            </a:r>
            <a:endParaRPr/>
          </a:p>
        </p:txBody>
      </p:sp>
      <p:pic>
        <p:nvPicPr>
          <p:cNvPr id="379" name="Google Shape;379;p51"/>
          <p:cNvPicPr preferRelativeResize="0"/>
          <p:nvPr/>
        </p:nvPicPr>
        <p:blipFill rotWithShape="1">
          <a:blip r:embed="rId3">
            <a:alphaModFix/>
          </a:blip>
          <a:srcRect b="0" l="0" r="0" t="0"/>
          <a:stretch/>
        </p:blipFill>
        <p:spPr>
          <a:xfrm>
            <a:off x="594200" y="1139575"/>
            <a:ext cx="8016400" cy="2655424"/>
          </a:xfrm>
          <a:prstGeom prst="rect">
            <a:avLst/>
          </a:prstGeom>
          <a:noFill/>
          <a:ln>
            <a:noFill/>
          </a:ln>
        </p:spPr>
      </p:pic>
      <p:sp>
        <p:nvSpPr>
          <p:cNvPr id="380" name="Google Shape;380;p51"/>
          <p:cNvSpPr txBox="1"/>
          <p:nvPr/>
        </p:nvSpPr>
        <p:spPr>
          <a:xfrm>
            <a:off x="1125875" y="3718800"/>
            <a:ext cx="1733700" cy="85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Narrow"/>
              <a:buNone/>
            </a:pPr>
            <a:r>
              <a:rPr b="0" i="0" lang="en-US" sz="2400" u="none" cap="none" strike="noStrike">
                <a:solidFill>
                  <a:schemeClr val="dk1"/>
                </a:solidFill>
                <a:latin typeface="Arial Narrow"/>
                <a:ea typeface="Arial Narrow"/>
                <a:cs typeface="Arial Narrow"/>
                <a:sym typeface="Arial Narrow"/>
              </a:rPr>
              <a:t>Can I get the data?</a:t>
            </a:r>
            <a:endParaRPr/>
          </a:p>
        </p:txBody>
      </p:sp>
      <p:sp>
        <p:nvSpPr>
          <p:cNvPr id="381" name="Google Shape;381;p51"/>
          <p:cNvSpPr txBox="1"/>
          <p:nvPr/>
        </p:nvSpPr>
        <p:spPr>
          <a:xfrm>
            <a:off x="3811750" y="3765025"/>
            <a:ext cx="1733700" cy="85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Narrow"/>
              <a:buNone/>
            </a:pPr>
            <a:r>
              <a:rPr b="0" i="0" lang="en-US" sz="2400" u="none" cap="none" strike="noStrike">
                <a:solidFill>
                  <a:schemeClr val="dk1"/>
                </a:solidFill>
                <a:latin typeface="Arial Narrow"/>
                <a:ea typeface="Arial Narrow"/>
                <a:cs typeface="Arial Narrow"/>
                <a:sym typeface="Arial Narrow"/>
              </a:rPr>
              <a:t>What data can I get?</a:t>
            </a:r>
            <a:endParaRPr/>
          </a:p>
        </p:txBody>
      </p:sp>
      <p:sp>
        <p:nvSpPr>
          <p:cNvPr id="382" name="Google Shape;382;p51"/>
          <p:cNvSpPr txBox="1"/>
          <p:nvPr/>
        </p:nvSpPr>
        <p:spPr>
          <a:xfrm>
            <a:off x="6421775" y="3815550"/>
            <a:ext cx="1983300" cy="85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Narrow"/>
              <a:buNone/>
            </a:pPr>
            <a:r>
              <a:rPr b="0" i="0" lang="en-US" sz="2400" u="none" cap="none" strike="noStrike">
                <a:solidFill>
                  <a:schemeClr val="dk1"/>
                </a:solidFill>
                <a:latin typeface="Arial Narrow"/>
                <a:ea typeface="Arial Narrow"/>
                <a:cs typeface="Arial Narrow"/>
                <a:sym typeface="Arial Narrow"/>
              </a:rPr>
              <a:t>Is this data usable?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2"/>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Accessibility</a:t>
            </a:r>
            <a:endParaRPr/>
          </a:p>
        </p:txBody>
      </p:sp>
      <p:sp>
        <p:nvSpPr>
          <p:cNvPr id="389" name="Google Shape;389;p52"/>
          <p:cNvSpPr txBox="1"/>
          <p:nvPr>
            <p:ph idx="1" type="body"/>
          </p:nvPr>
        </p:nvSpPr>
        <p:spPr>
          <a:xfrm>
            <a:off x="457200" y="1063379"/>
            <a:ext cx="7867200" cy="3482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Availability (Can I get this data?)</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Restrictions are removed </a:t>
            </a:r>
            <a:endParaRPr b="0" i="0" sz="2000" u="none" cap="none" strike="noStrike">
              <a:solidFill>
                <a:schemeClr val="dk1"/>
              </a:solidFill>
              <a:latin typeface="Arial Narrow"/>
              <a:ea typeface="Arial Narrow"/>
              <a:cs typeface="Arial Narrow"/>
              <a:sym typeface="Arial Narrow"/>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Data is license free</a:t>
            </a:r>
            <a:endParaRPr/>
          </a:p>
          <a:p>
            <a:pPr indent="0" lvl="0" marL="457200" marR="0" rtl="0" algn="l">
              <a:lnSpc>
                <a:spcPct val="100000"/>
              </a:lnSpc>
              <a:spcBef>
                <a:spcPts val="0"/>
              </a:spcBef>
              <a:spcAft>
                <a:spcPts val="0"/>
              </a:spcAft>
              <a:buClr>
                <a:schemeClr val="dk1"/>
              </a:buClr>
              <a:buFont typeface="Arial"/>
              <a:buNone/>
            </a:pPr>
            <a:r>
              <a:t/>
            </a:r>
            <a:endParaRPr b="0" i="0" sz="28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Accessibility</a:t>
            </a:r>
            <a:endParaRPr/>
          </a:p>
        </p:txBody>
      </p:sp>
      <p:sp>
        <p:nvSpPr>
          <p:cNvPr id="396" name="Google Shape;396;p53"/>
          <p:cNvSpPr txBox="1"/>
          <p:nvPr>
            <p:ph idx="1" type="body"/>
          </p:nvPr>
        </p:nvSpPr>
        <p:spPr>
          <a:xfrm>
            <a:off x="780700" y="1006075"/>
            <a:ext cx="7659300" cy="36501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Availability (Can I get this data?)</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Datasets are clearly labeled</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Datasets are kept up to date</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Historical datasets are available</a:t>
            </a:r>
            <a:endParaRPr/>
          </a:p>
          <a:p>
            <a:pPr indent="0" lvl="0" marL="457200" marR="0" rtl="0" algn="l">
              <a:lnSpc>
                <a:spcPct val="120000"/>
              </a:lnSpc>
              <a:spcBef>
                <a:spcPts val="0"/>
              </a:spcBef>
              <a:spcAft>
                <a:spcPts val="0"/>
              </a:spcAft>
              <a:buClr>
                <a:schemeClr val="dk1"/>
              </a:buClr>
              <a:buFont typeface="Arial"/>
              <a:buNone/>
            </a:pPr>
            <a:r>
              <a:t/>
            </a:r>
            <a:endParaRPr b="0" i="0" sz="2800" u="none" cap="none" strike="noStrike">
              <a:solidFill>
                <a:schemeClr val="dk1"/>
              </a:solidFill>
              <a:latin typeface="Arial Narrow"/>
              <a:ea typeface="Arial Narrow"/>
              <a:cs typeface="Arial Narrow"/>
              <a:sym typeface="Arial Narrow"/>
            </a:endParaRPr>
          </a:p>
          <a:p>
            <a:pPr indent="0" lvl="0" marL="457200" marR="0" rtl="0" algn="l">
              <a:lnSpc>
                <a:spcPct val="100000"/>
              </a:lnSpc>
              <a:spcBef>
                <a:spcPts val="0"/>
              </a:spcBef>
              <a:spcAft>
                <a:spcPts val="0"/>
              </a:spcAft>
              <a:buClr>
                <a:schemeClr val="dk1"/>
              </a:buClr>
              <a:buFont typeface="Arial"/>
              <a:buNone/>
            </a:pPr>
            <a:r>
              <a:t/>
            </a:r>
            <a:endParaRPr b="0" i="0" sz="28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4"/>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Accessibility</a:t>
            </a:r>
            <a:endParaRPr/>
          </a:p>
        </p:txBody>
      </p:sp>
      <p:pic>
        <p:nvPicPr>
          <p:cNvPr descr="arl1.PNG" id="403" name="Google Shape;403;p54"/>
          <p:cNvPicPr preferRelativeResize="0"/>
          <p:nvPr/>
        </p:nvPicPr>
        <p:blipFill rotWithShape="1">
          <a:blip r:embed="rId3">
            <a:alphaModFix/>
          </a:blip>
          <a:srcRect b="0" l="0" r="45100" t="61175"/>
          <a:stretch/>
        </p:blipFill>
        <p:spPr>
          <a:xfrm>
            <a:off x="4612976" y="1671966"/>
            <a:ext cx="3970383" cy="2214634"/>
          </a:xfrm>
          <a:prstGeom prst="rect">
            <a:avLst/>
          </a:prstGeom>
          <a:noFill/>
          <a:ln>
            <a:noFill/>
          </a:ln>
        </p:spPr>
      </p:pic>
      <p:grpSp>
        <p:nvGrpSpPr>
          <p:cNvPr id="404" name="Google Shape;404;p54"/>
          <p:cNvGrpSpPr/>
          <p:nvPr/>
        </p:nvGrpSpPr>
        <p:grpSpPr>
          <a:xfrm>
            <a:off x="405975" y="1537081"/>
            <a:ext cx="4051784" cy="2436637"/>
            <a:chOff x="405975" y="1396550"/>
            <a:chExt cx="4051784" cy="2436637"/>
          </a:xfrm>
        </p:grpSpPr>
        <p:pic>
          <p:nvPicPr>
            <p:cNvPr descr="sanfran1.PNG" id="405" name="Google Shape;405;p54"/>
            <p:cNvPicPr preferRelativeResize="0"/>
            <p:nvPr/>
          </p:nvPicPr>
          <p:blipFill rotWithShape="1">
            <a:blip r:embed="rId4">
              <a:alphaModFix/>
            </a:blip>
            <a:srcRect b="6794" l="4654" r="3263" t="50755"/>
            <a:stretch/>
          </p:blipFill>
          <p:spPr>
            <a:xfrm>
              <a:off x="457200" y="1457093"/>
              <a:ext cx="4000559" cy="2376094"/>
            </a:xfrm>
            <a:prstGeom prst="rect">
              <a:avLst/>
            </a:prstGeom>
            <a:noFill/>
            <a:ln>
              <a:noFill/>
            </a:ln>
          </p:spPr>
        </p:pic>
        <p:sp>
          <p:nvSpPr>
            <p:cNvPr id="406" name="Google Shape;406;p54"/>
            <p:cNvSpPr/>
            <p:nvPr/>
          </p:nvSpPr>
          <p:spPr>
            <a:xfrm>
              <a:off x="405975" y="2771100"/>
              <a:ext cx="487200" cy="287400"/>
            </a:xfrm>
            <a:prstGeom prst="ellipse">
              <a:avLst/>
            </a:prstGeom>
            <a:noFill/>
            <a:ln cap="flat" cmpd="sng" w="28575">
              <a:solidFill>
                <a:srgbClr val="9537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407" name="Google Shape;407;p54"/>
            <p:cNvSpPr/>
            <p:nvPr/>
          </p:nvSpPr>
          <p:spPr>
            <a:xfrm>
              <a:off x="2690850" y="1396550"/>
              <a:ext cx="1189500" cy="344100"/>
            </a:xfrm>
            <a:prstGeom prst="ellipse">
              <a:avLst/>
            </a:prstGeom>
            <a:noFill/>
            <a:ln cap="flat" cmpd="sng" w="28575">
              <a:solidFill>
                <a:srgbClr val="9537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408" name="Google Shape;408;p54"/>
            <p:cNvSpPr/>
            <p:nvPr/>
          </p:nvSpPr>
          <p:spPr>
            <a:xfrm>
              <a:off x="469875" y="2012350"/>
              <a:ext cx="3099000" cy="459300"/>
            </a:xfrm>
            <a:prstGeom prst="rect">
              <a:avLst/>
            </a:prstGeom>
            <a:noFill/>
            <a:ln cap="flat" cmpd="sng" w="28575">
              <a:solidFill>
                <a:srgbClr val="95373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cxnSp>
          <p:nvCxnSpPr>
            <p:cNvPr id="409" name="Google Shape;409;p54"/>
            <p:cNvCxnSpPr/>
            <p:nvPr/>
          </p:nvCxnSpPr>
          <p:spPr>
            <a:xfrm>
              <a:off x="609975" y="1652950"/>
              <a:ext cx="1988700" cy="0"/>
            </a:xfrm>
            <a:prstGeom prst="straightConnector1">
              <a:avLst/>
            </a:prstGeom>
            <a:noFill/>
            <a:ln cap="flat" cmpd="sng" w="28575">
              <a:solidFill>
                <a:srgbClr val="953734"/>
              </a:solidFill>
              <a:prstDash val="solid"/>
              <a:round/>
              <a:headEnd len="sm" w="sm" type="none"/>
              <a:tailEnd len="sm" w="sm" type="none"/>
            </a:ln>
          </p:spPr>
        </p:cxnSp>
        <p:cxnSp>
          <p:nvCxnSpPr>
            <p:cNvPr id="410" name="Google Shape;410;p54"/>
            <p:cNvCxnSpPr/>
            <p:nvPr/>
          </p:nvCxnSpPr>
          <p:spPr>
            <a:xfrm>
              <a:off x="841575" y="3051100"/>
              <a:ext cx="1177800" cy="7500"/>
            </a:xfrm>
            <a:prstGeom prst="straightConnector1">
              <a:avLst/>
            </a:prstGeom>
            <a:noFill/>
            <a:ln cap="flat" cmpd="sng" w="28575">
              <a:solidFill>
                <a:srgbClr val="953734"/>
              </a:solidFill>
              <a:prstDash val="solid"/>
              <a:round/>
              <a:headEnd len="sm" w="sm" type="none"/>
              <a:tailEnd len="sm" w="sm" type="none"/>
            </a:ln>
          </p:spPr>
        </p:cxnSp>
      </p:grpSp>
      <p:sp>
        <p:nvSpPr>
          <p:cNvPr id="411" name="Google Shape;411;p54"/>
          <p:cNvSpPr txBox="1"/>
          <p:nvPr/>
        </p:nvSpPr>
        <p:spPr>
          <a:xfrm>
            <a:off x="333449" y="934440"/>
            <a:ext cx="3844541" cy="28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2400" u="none" cap="none" strike="noStrike">
                <a:solidFill>
                  <a:srgbClr val="000000"/>
                </a:solidFill>
                <a:latin typeface="Arial Narrow"/>
                <a:ea typeface="Arial Narrow"/>
                <a:cs typeface="Arial Narrow"/>
                <a:sym typeface="Arial Narrow"/>
              </a:rPr>
              <a:t>San Francisco Open Data Portal</a:t>
            </a:r>
            <a:endParaRPr/>
          </a:p>
        </p:txBody>
      </p:sp>
      <p:sp>
        <p:nvSpPr>
          <p:cNvPr id="412" name="Google Shape;412;p54"/>
          <p:cNvSpPr txBox="1"/>
          <p:nvPr/>
        </p:nvSpPr>
        <p:spPr>
          <a:xfrm>
            <a:off x="4457759" y="934440"/>
            <a:ext cx="4125600" cy="28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2400" u="none" cap="none" strike="noStrike">
                <a:solidFill>
                  <a:srgbClr val="000000"/>
                </a:solidFill>
                <a:latin typeface="Arial Narrow"/>
                <a:ea typeface="Arial Narrow"/>
                <a:cs typeface="Arial Narrow"/>
                <a:sym typeface="Arial Narrow"/>
              </a:rPr>
              <a:t>Arlington County Open Data Portal</a:t>
            </a:r>
            <a:endParaRPr/>
          </a:p>
        </p:txBody>
      </p:sp>
      <p:sp>
        <p:nvSpPr>
          <p:cNvPr id="413" name="Google Shape;413;p54"/>
          <p:cNvSpPr txBox="1"/>
          <p:nvPr/>
        </p:nvSpPr>
        <p:spPr>
          <a:xfrm>
            <a:off x="7518525" y="4333116"/>
            <a:ext cx="116827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b="0" i="0" lang="en-US" sz="1400" u="sng" cap="none" strike="noStrike">
                <a:solidFill>
                  <a:srgbClr val="00B0F0"/>
                </a:solidFill>
                <a:latin typeface="Arial Narrow"/>
                <a:ea typeface="Arial Narrow"/>
                <a:cs typeface="Arial Narrow"/>
                <a:sym typeface="Arial Narrow"/>
              </a:rPr>
              <a:t>Link goes here</a:t>
            </a:r>
            <a:endParaRPr b="0" i="0" sz="1400" u="sng" cap="none" strike="noStrike">
              <a:solidFill>
                <a:srgbClr val="00B0F0"/>
              </a:solidFill>
              <a:latin typeface="Arial Narrow"/>
              <a:ea typeface="Arial Narrow"/>
              <a:cs typeface="Arial Narrow"/>
              <a:sym typeface="Arial Narrow"/>
            </a:endParaRPr>
          </a:p>
        </p:txBody>
      </p:sp>
      <p:sp>
        <p:nvSpPr>
          <p:cNvPr id="414" name="Google Shape;414;p54"/>
          <p:cNvSpPr txBox="1"/>
          <p:nvPr/>
        </p:nvSpPr>
        <p:spPr>
          <a:xfrm>
            <a:off x="3289484" y="4333117"/>
            <a:ext cx="116827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b="0" i="0" lang="en-US" sz="1400" u="sng" cap="none" strike="noStrike">
                <a:solidFill>
                  <a:srgbClr val="00B0F0"/>
                </a:solidFill>
                <a:latin typeface="Arial Narrow"/>
                <a:ea typeface="Arial Narrow"/>
                <a:cs typeface="Arial Narrow"/>
                <a:sym typeface="Arial Narrow"/>
              </a:rPr>
              <a:t>Link goes here</a:t>
            </a:r>
            <a:endParaRPr b="0" i="0" sz="1400" u="sng" cap="none" strike="noStrike">
              <a:solidFill>
                <a:srgbClr val="00B0F0"/>
              </a:solidFill>
              <a:latin typeface="Arial Narrow"/>
              <a:ea typeface="Arial Narrow"/>
              <a:cs typeface="Arial Narrow"/>
              <a:sym typeface="Arial Narro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5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Accessibility</a:t>
            </a:r>
            <a:endParaRPr/>
          </a:p>
        </p:txBody>
      </p:sp>
      <p:sp>
        <p:nvSpPr>
          <p:cNvPr id="421" name="Google Shape;421;p55"/>
          <p:cNvSpPr txBox="1"/>
          <p:nvPr>
            <p:ph idx="1" type="body"/>
          </p:nvPr>
        </p:nvSpPr>
        <p:spPr>
          <a:xfrm>
            <a:off x="272504" y="928926"/>
            <a:ext cx="6764100" cy="29550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If data in your dataset is recorded over a multitude of years be sure to indicate this in the title</a:t>
            </a:r>
            <a:endParaRPr/>
          </a:p>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Historical data allows for the user to chart changes over time</a:t>
            </a:r>
            <a:endParaRPr/>
          </a:p>
        </p:txBody>
      </p:sp>
      <p:pic>
        <p:nvPicPr>
          <p:cNvPr id="422" name="Google Shape;422;p55"/>
          <p:cNvPicPr preferRelativeResize="0"/>
          <p:nvPr/>
        </p:nvPicPr>
        <p:blipFill rotWithShape="1">
          <a:blip r:embed="rId3">
            <a:alphaModFix/>
          </a:blip>
          <a:srcRect b="23647" l="0" r="0" t="2908"/>
          <a:stretch/>
        </p:blipFill>
        <p:spPr>
          <a:xfrm>
            <a:off x="7098439" y="1002700"/>
            <a:ext cx="1526525" cy="3572375"/>
          </a:xfrm>
          <a:prstGeom prst="rect">
            <a:avLst/>
          </a:prstGeom>
          <a:noFill/>
          <a:ln>
            <a:noFill/>
          </a:ln>
        </p:spPr>
      </p:pic>
      <p:sp>
        <p:nvSpPr>
          <p:cNvPr id="423" name="Google Shape;423;p55"/>
          <p:cNvSpPr txBox="1"/>
          <p:nvPr/>
        </p:nvSpPr>
        <p:spPr>
          <a:xfrm>
            <a:off x="5899246" y="4299096"/>
            <a:ext cx="116827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b="0" i="0" lang="en-US" sz="1400" u="sng" cap="none" strike="noStrike">
                <a:solidFill>
                  <a:srgbClr val="00B0F0"/>
                </a:solidFill>
                <a:latin typeface="Arial Narrow"/>
                <a:ea typeface="Arial Narrow"/>
                <a:cs typeface="Arial Narrow"/>
                <a:sym typeface="Arial Narrow"/>
              </a:rPr>
              <a:t>Link goes here</a:t>
            </a:r>
            <a:endParaRPr b="0" i="0" sz="1400" u="sng" cap="none" strike="noStrike">
              <a:solidFill>
                <a:srgbClr val="00B0F0"/>
              </a:solidFill>
              <a:latin typeface="Arial Narrow"/>
              <a:ea typeface="Arial Narrow"/>
              <a:cs typeface="Arial Narrow"/>
              <a:sym typeface="Arial Narro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6"/>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Accessibility</a:t>
            </a:r>
            <a:endParaRPr/>
          </a:p>
        </p:txBody>
      </p:sp>
      <p:sp>
        <p:nvSpPr>
          <p:cNvPr id="430" name="Google Shape;430;p56"/>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Safety (What data can I get?)</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Personally Identifiable Information (PIIs) are accounted for</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When possible, Unique Identifiers are replaced with PIIs</a:t>
            </a:r>
            <a:endParaRPr/>
          </a:p>
          <a:p>
            <a:pPr indent="0" lvl="0" marL="0" marR="0" rtl="0" algn="l">
              <a:lnSpc>
                <a:spcPct val="100000"/>
              </a:lnSpc>
              <a:spcBef>
                <a:spcPts val="0"/>
              </a:spcBef>
              <a:spcAft>
                <a:spcPts val="0"/>
              </a:spcAft>
              <a:buClr>
                <a:schemeClr val="dk1"/>
              </a:buClr>
              <a:buFont typeface="Arial"/>
              <a:buNone/>
            </a:pPr>
            <a:r>
              <a:t/>
            </a:r>
            <a:endParaRPr b="0" i="0" sz="24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5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Accessibility</a:t>
            </a:r>
            <a:endParaRPr/>
          </a:p>
        </p:txBody>
      </p:sp>
      <p:sp>
        <p:nvSpPr>
          <p:cNvPr id="437" name="Google Shape;437;p57"/>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Personally Identifiable Information (PIIs)</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Any amount personal information which could link a data value to a particular individual</a:t>
            </a:r>
            <a:endParaRPr/>
          </a:p>
          <a:p>
            <a:pPr indent="-228600" lvl="2" marL="13716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(eg. names, Social Security numbers, biometric records, etc)</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Accessibility</a:t>
            </a:r>
            <a:endParaRPr/>
          </a:p>
        </p:txBody>
      </p:sp>
      <p:sp>
        <p:nvSpPr>
          <p:cNvPr id="444" name="Google Shape;444;p58"/>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Sharing (Is this data usable?)</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Website and dataset code is made publicly available</a:t>
            </a:r>
            <a:endParaRPr/>
          </a:p>
          <a:p>
            <a:pPr indent="-2333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Public APIs are available and fit for use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59"/>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Accessibility</a:t>
            </a:r>
            <a:endParaRPr/>
          </a:p>
        </p:txBody>
      </p:sp>
      <p:sp>
        <p:nvSpPr>
          <p:cNvPr id="451" name="Google Shape;451;p59"/>
          <p:cNvSpPr txBox="1"/>
          <p:nvPr>
            <p:ph idx="1" type="body"/>
          </p:nvPr>
        </p:nvSpPr>
        <p:spPr>
          <a:xfrm>
            <a:off x="278986" y="912982"/>
            <a:ext cx="5917500" cy="28632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APIs are available</a:t>
            </a:r>
            <a:endParaRPr/>
          </a:p>
          <a:p>
            <a:pPr indent="-2286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However, APIs are not useful unless data is TIDY!</a:t>
            </a:r>
            <a:endParaRPr/>
          </a:p>
        </p:txBody>
      </p:sp>
      <p:pic>
        <p:nvPicPr>
          <p:cNvPr id="452" name="Google Shape;452;p59"/>
          <p:cNvPicPr preferRelativeResize="0"/>
          <p:nvPr/>
        </p:nvPicPr>
        <p:blipFill rotWithShape="1">
          <a:blip r:embed="rId3">
            <a:alphaModFix/>
          </a:blip>
          <a:srcRect b="0" l="0" r="0" t="0"/>
          <a:stretch/>
        </p:blipFill>
        <p:spPr>
          <a:xfrm>
            <a:off x="6615959" y="1050723"/>
            <a:ext cx="1872874" cy="3586350"/>
          </a:xfrm>
          <a:prstGeom prst="rect">
            <a:avLst/>
          </a:prstGeom>
          <a:noFill/>
          <a:ln>
            <a:noFill/>
          </a:ln>
        </p:spPr>
      </p:pic>
      <p:sp>
        <p:nvSpPr>
          <p:cNvPr id="453" name="Google Shape;453;p59"/>
          <p:cNvSpPr txBox="1"/>
          <p:nvPr/>
        </p:nvSpPr>
        <p:spPr>
          <a:xfrm>
            <a:off x="5447684" y="4329296"/>
            <a:ext cx="116827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b="0" i="0" lang="en-US" sz="1400" u="sng" cap="none" strike="noStrike">
                <a:solidFill>
                  <a:srgbClr val="00B0F0"/>
                </a:solidFill>
                <a:latin typeface="Arial Narrow"/>
                <a:ea typeface="Arial Narrow"/>
                <a:cs typeface="Arial Narrow"/>
                <a:sym typeface="Arial Narrow"/>
              </a:rPr>
              <a:t>Link goes here</a:t>
            </a:r>
            <a:endParaRPr b="0" i="0" sz="1400" u="sng" cap="none" strike="noStrike">
              <a:solidFill>
                <a:srgbClr val="00B0F0"/>
              </a:solidFill>
              <a:latin typeface="Arial Narrow"/>
              <a:ea typeface="Arial Narrow"/>
              <a:cs typeface="Arial Narrow"/>
              <a:sym typeface="Arial Narro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60"/>
          <p:cNvSpPr txBox="1"/>
          <p:nvPr>
            <p:ph type="title"/>
          </p:nvPr>
        </p:nvSpPr>
        <p:spPr>
          <a:xfrm>
            <a:off x="722312" y="3305176"/>
            <a:ext cx="77724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bin"/>
              <a:buNone/>
            </a:pPr>
            <a:r>
              <a:rPr b="0" i="0" lang="en-US" sz="3600" u="none" cap="none" strike="noStrike">
                <a:solidFill>
                  <a:schemeClr val="dk1"/>
                </a:solidFill>
                <a:latin typeface="Arial Narrow"/>
                <a:ea typeface="Arial Narrow"/>
                <a:cs typeface="Arial Narrow"/>
                <a:sym typeface="Arial Narrow"/>
              </a:rPr>
              <a:t>Data Documentation</a:t>
            </a:r>
            <a:r>
              <a:rPr b="0" i="0" lang="en-US" sz="2800" u="none" cap="none" strike="noStrike">
                <a:solidFill>
                  <a:schemeClr val="dk1"/>
                </a:solidFill>
                <a:latin typeface="Arial Narrow"/>
                <a:ea typeface="Arial Narrow"/>
                <a:cs typeface="Arial Narrow"/>
                <a:sym typeface="Arial Narrow"/>
              </a:rPr>
              <a:t> </a:t>
            </a:r>
            <a:endParaRPr/>
          </a:p>
        </p:txBody>
      </p:sp>
      <p:sp>
        <p:nvSpPr>
          <p:cNvPr id="460" name="Google Shape;460;p60"/>
          <p:cNvSpPr txBox="1"/>
          <p:nvPr>
            <p:ph idx="1" type="body"/>
          </p:nvPr>
        </p:nvSpPr>
        <p:spPr>
          <a:xfrm>
            <a:off x="722312" y="2180034"/>
            <a:ext cx="7772400" cy="1125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888888"/>
              </a:buClr>
              <a:buFont typeface="Arial"/>
              <a:buNone/>
            </a:pPr>
            <a:r>
              <a:rPr b="0" i="0" lang="en-US" sz="2400" u="none" cap="none" strike="noStrike">
                <a:solidFill>
                  <a:srgbClr val="999999"/>
                </a:solidFill>
                <a:latin typeface="Arial Narrow"/>
                <a:ea typeface="Arial Narrow"/>
                <a:cs typeface="Arial Narrow"/>
                <a:sym typeface="Arial Narrow"/>
              </a:rPr>
              <a:t>Jessica Flynn</a:t>
            </a:r>
            <a:r>
              <a:rPr b="0" i="0" lang="en-US" sz="2400" u="none" cap="none" strike="noStrike">
                <a:solidFill>
                  <a:srgbClr val="000000"/>
                </a:solidFill>
                <a:latin typeface="Arial Narrow"/>
                <a:ea typeface="Arial Narrow"/>
                <a:cs typeface="Arial Narrow"/>
                <a:sym typeface="Arial Narrow"/>
              </a:rPr>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722312" y="3305176"/>
            <a:ext cx="77724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User Interface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Documentation</a:t>
            </a:r>
            <a:endParaRPr/>
          </a:p>
        </p:txBody>
      </p:sp>
      <p:sp>
        <p:nvSpPr>
          <p:cNvPr id="467" name="Google Shape;467;p61"/>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Metadata</a:t>
            </a:r>
            <a:endParaRPr/>
          </a:p>
          <a:p>
            <a:pPr indent="-347662" lvl="1" marL="6905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Coding is defined for each dataset </a:t>
            </a:r>
            <a:endParaRPr b="0" i="0" sz="2000" u="none" cap="none" strike="noStrike">
              <a:solidFill>
                <a:schemeClr val="dk1"/>
              </a:solidFill>
              <a:latin typeface="Arial Narrow"/>
              <a:ea typeface="Arial Narrow"/>
              <a:cs typeface="Arial Narrow"/>
              <a:sym typeface="Arial Narrow"/>
            </a:endParaRPr>
          </a:p>
          <a:p>
            <a:pPr indent="-349250" lvl="2" marL="10350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Ability to scroll over variables for a description</a:t>
            </a:r>
            <a:endParaRPr/>
          </a:p>
          <a:p>
            <a:pPr indent="-349250" lvl="2" marL="10350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Define each level of categorical variables</a:t>
            </a:r>
            <a:endParaRPr/>
          </a:p>
          <a:p>
            <a:pPr indent="-347662" lvl="1" marL="6905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Master data dictionary</a:t>
            </a:r>
            <a:endParaRPr/>
          </a:p>
          <a:p>
            <a:pPr indent="-349250" lvl="2" marL="10350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Ability to search for a variable</a:t>
            </a:r>
            <a:endParaRPr/>
          </a:p>
          <a:p>
            <a:pPr indent="-349250" lvl="2" marL="10350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Detect which datasets contain each variable</a:t>
            </a:r>
            <a:endParaRPr/>
          </a:p>
          <a:p>
            <a:pPr indent="-352425" lvl="3" marL="1495425"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Cross-reference info </a:t>
            </a:r>
            <a:endParaRPr/>
          </a:p>
        </p:txBody>
      </p:sp>
      <p:pic>
        <p:nvPicPr>
          <p:cNvPr id="468" name="Google Shape;468;p61"/>
          <p:cNvPicPr preferRelativeResize="0"/>
          <p:nvPr/>
        </p:nvPicPr>
        <p:blipFill rotWithShape="1">
          <a:blip r:embed="rId3">
            <a:alphaModFix/>
          </a:blip>
          <a:srcRect b="0" l="0" r="0" t="0"/>
          <a:stretch/>
        </p:blipFill>
        <p:spPr>
          <a:xfrm>
            <a:off x="5956937" y="1301812"/>
            <a:ext cx="2581275" cy="2085975"/>
          </a:xfrm>
          <a:prstGeom prst="rect">
            <a:avLst/>
          </a:prstGeom>
          <a:noFill/>
          <a:ln>
            <a:noFill/>
          </a:ln>
        </p:spPr>
      </p:pic>
      <p:sp>
        <p:nvSpPr>
          <p:cNvPr id="469" name="Google Shape;469;p61"/>
          <p:cNvSpPr txBox="1"/>
          <p:nvPr/>
        </p:nvSpPr>
        <p:spPr>
          <a:xfrm>
            <a:off x="7154985" y="4295620"/>
            <a:ext cx="23124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1400" u="sng" cap="none" strike="noStrike">
                <a:solidFill>
                  <a:schemeClr val="hlink"/>
                </a:solidFill>
                <a:latin typeface="Arial Narrow"/>
                <a:ea typeface="Arial Narrow"/>
                <a:cs typeface="Arial Narrow"/>
                <a:sym typeface="Arial Narrow"/>
                <a:hlinkClick r:id="rId4"/>
              </a:rPr>
              <a:t>https://data.sfgov.org</a:t>
            </a:r>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62"/>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Documentation</a:t>
            </a:r>
            <a:endParaRPr/>
          </a:p>
        </p:txBody>
      </p:sp>
      <p:sp>
        <p:nvSpPr>
          <p:cNvPr id="476" name="Google Shape;476;p62"/>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Arial Narrow"/>
                <a:ea typeface="Arial Narrow"/>
                <a:cs typeface="Arial Narrow"/>
                <a:sym typeface="Arial Narrow"/>
              </a:rPr>
              <a:t>Sources</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Where is the Arlington County data coming from?</a:t>
            </a:r>
            <a:endParaRPr/>
          </a:p>
          <a:p>
            <a:pPr indent="-4635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Government agencies</a:t>
            </a:r>
            <a:endParaRPr/>
          </a:p>
          <a:p>
            <a:pPr indent="-4635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Departments</a:t>
            </a:r>
            <a:endParaRPr b="0" i="0" sz="2000" u="none" cap="none" strike="noStrike">
              <a:solidFill>
                <a:schemeClr val="dk1"/>
              </a:solidFill>
              <a:latin typeface="Arial Narrow"/>
              <a:ea typeface="Arial Narrow"/>
              <a:cs typeface="Arial Narrow"/>
              <a:sym typeface="Arial Narrow"/>
            </a:endParaRPr>
          </a:p>
          <a:p>
            <a:pPr indent="-4635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Commissions </a:t>
            </a:r>
            <a:endParaRPr b="0" i="0" sz="2000" u="none" cap="none" strike="noStrike">
              <a:solidFill>
                <a:schemeClr val="dk1"/>
              </a:solidFill>
              <a:latin typeface="Arial Narrow"/>
              <a:ea typeface="Arial Narrow"/>
              <a:cs typeface="Arial Narrow"/>
              <a:sym typeface="Arial Narrow"/>
            </a:endParaRPr>
          </a:p>
          <a:p>
            <a:pPr indent="-4635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Events </a:t>
            </a:r>
            <a:endParaRPr b="0" i="0" sz="20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Font typeface="Arial"/>
              <a:buNone/>
            </a:pPr>
            <a:r>
              <a:t/>
            </a:r>
            <a:endParaRPr b="0" i="0" sz="1600" u="none" cap="none" strike="noStrike">
              <a:solidFill>
                <a:schemeClr val="dk1"/>
              </a:solidFill>
              <a:latin typeface="Arial Narrow"/>
              <a:ea typeface="Arial Narrow"/>
              <a:cs typeface="Arial Narrow"/>
              <a:sym typeface="Arial Narrow"/>
            </a:endParaRPr>
          </a:p>
          <a:p>
            <a:pPr indent="457200" lvl="0" marL="4572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Narrow"/>
              <a:ea typeface="Arial Narrow"/>
              <a:cs typeface="Arial Narrow"/>
              <a:sym typeface="Arial Narrow"/>
            </a:endParaRPr>
          </a:p>
          <a:p>
            <a:pPr indent="457200" lvl="0" marL="4572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Narrow"/>
              <a:ea typeface="Arial Narrow"/>
              <a:cs typeface="Arial Narrow"/>
              <a:sym typeface="Arial Narrow"/>
            </a:endParaRPr>
          </a:p>
          <a:p>
            <a:pPr indent="457200" lvl="0" marL="45720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Font typeface="Arial"/>
              <a:buNone/>
            </a:pPr>
            <a:r>
              <a:t/>
            </a:r>
            <a:endParaRPr b="0" i="0" sz="2800" u="none" cap="none" strike="noStrike">
              <a:solidFill>
                <a:schemeClr val="dk1"/>
              </a:solidFill>
              <a:latin typeface="Arial Narrow"/>
              <a:ea typeface="Arial Narrow"/>
              <a:cs typeface="Arial Narrow"/>
              <a:sym typeface="Arial Narrow"/>
            </a:endParaRPr>
          </a:p>
        </p:txBody>
      </p:sp>
      <p:pic>
        <p:nvPicPr>
          <p:cNvPr id="477" name="Google Shape;477;p62"/>
          <p:cNvPicPr preferRelativeResize="0"/>
          <p:nvPr/>
        </p:nvPicPr>
        <p:blipFill rotWithShape="1">
          <a:blip r:embed="rId3">
            <a:alphaModFix/>
          </a:blip>
          <a:srcRect b="0" l="0" r="0" t="0"/>
          <a:stretch/>
        </p:blipFill>
        <p:spPr>
          <a:xfrm>
            <a:off x="4438427" y="1930666"/>
            <a:ext cx="4248373" cy="2505596"/>
          </a:xfrm>
          <a:prstGeom prst="rect">
            <a:avLst/>
          </a:prstGeom>
          <a:noFill/>
          <a:ln>
            <a:noFill/>
          </a:ln>
        </p:spPr>
      </p:pic>
      <p:sp>
        <p:nvSpPr>
          <p:cNvPr id="478" name="Google Shape;478;p62"/>
          <p:cNvSpPr txBox="1"/>
          <p:nvPr/>
        </p:nvSpPr>
        <p:spPr>
          <a:xfrm>
            <a:off x="7120516" y="4341666"/>
            <a:ext cx="2189100" cy="38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1400" u="sng" cap="none" strike="noStrike">
                <a:solidFill>
                  <a:schemeClr val="hlink"/>
                </a:solidFill>
                <a:latin typeface="Arial Narrow"/>
                <a:ea typeface="Arial Narrow"/>
                <a:cs typeface="Arial Narrow"/>
                <a:sym typeface="Arial Narrow"/>
                <a:hlinkClick r:id="rId4"/>
              </a:rPr>
              <a:t> https://data.sfgov.org</a:t>
            </a:r>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6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Documentation</a:t>
            </a:r>
            <a:endParaRPr/>
          </a:p>
        </p:txBody>
      </p:sp>
      <p:sp>
        <p:nvSpPr>
          <p:cNvPr id="485" name="Google Shape;485;p63"/>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Sources</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Where is each data set coming from?</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Clear indication of the origin of each data set</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Explanatory file names </a:t>
            </a:r>
            <a:endParaRPr b="0" i="0" sz="2000" u="none" cap="none" strike="noStrike">
              <a:solidFill>
                <a:schemeClr val="dk1"/>
              </a:solidFill>
              <a:latin typeface="Arial Narrow"/>
              <a:ea typeface="Arial Narrow"/>
              <a:cs typeface="Arial Narrow"/>
              <a:sym typeface="Arial Narrow"/>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Explain how data was collected (if applicable)</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Blurb describing context </a:t>
            </a:r>
            <a:endParaRPr b="0" i="0" sz="2000" u="none" cap="none" strike="noStrike">
              <a:solidFill>
                <a:schemeClr val="dk1"/>
              </a:solidFill>
              <a:latin typeface="Arial Narrow"/>
              <a:ea typeface="Arial Narrow"/>
              <a:cs typeface="Arial Narrow"/>
              <a:sym typeface="Arial Narrow"/>
            </a:endParaRPr>
          </a:p>
          <a:p>
            <a:pPr indent="-4635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Example below </a:t>
            </a:r>
            <a:endParaRPr/>
          </a:p>
          <a:p>
            <a:pPr indent="0" lvl="0" marL="0" marR="0" rtl="0" algn="l">
              <a:lnSpc>
                <a:spcPct val="100000"/>
              </a:lnSpc>
              <a:spcBef>
                <a:spcPts val="0"/>
              </a:spcBef>
              <a:spcAft>
                <a:spcPts val="0"/>
              </a:spcAft>
              <a:buClr>
                <a:schemeClr val="dk1"/>
              </a:buClr>
              <a:buFont typeface="Arial"/>
              <a:buNone/>
            </a:pPr>
            <a:r>
              <a:t/>
            </a:r>
            <a:endParaRPr b="0" i="0" sz="1600" u="none" cap="none" strike="noStrike">
              <a:solidFill>
                <a:schemeClr val="dk1"/>
              </a:solidFill>
              <a:latin typeface="Arial Narrow"/>
              <a:ea typeface="Arial Narrow"/>
              <a:cs typeface="Arial Narrow"/>
              <a:sym typeface="Arial Narrow"/>
            </a:endParaRPr>
          </a:p>
          <a:p>
            <a:pPr indent="0" lvl="0" marL="457200" marR="0" rtl="0" algn="l">
              <a:lnSpc>
                <a:spcPct val="100000"/>
              </a:lnSpc>
              <a:spcBef>
                <a:spcPts val="0"/>
              </a:spcBef>
              <a:spcAft>
                <a:spcPts val="0"/>
              </a:spcAft>
              <a:buClr>
                <a:schemeClr val="dk1"/>
              </a:buClr>
              <a:buFont typeface="Arial"/>
              <a:buNone/>
            </a:pPr>
            <a:r>
              <a:t/>
            </a:r>
            <a:endParaRPr b="0" i="0" sz="1600" u="none" cap="none" strike="noStrike">
              <a:solidFill>
                <a:schemeClr val="dk1"/>
              </a:solidFill>
              <a:latin typeface="Arial Narrow"/>
              <a:ea typeface="Arial Narrow"/>
              <a:cs typeface="Arial Narrow"/>
              <a:sym typeface="Arial Narrow"/>
            </a:endParaRPr>
          </a:p>
        </p:txBody>
      </p:sp>
      <p:grpSp>
        <p:nvGrpSpPr>
          <p:cNvPr id="486" name="Google Shape;486;p63"/>
          <p:cNvGrpSpPr/>
          <p:nvPr/>
        </p:nvGrpSpPr>
        <p:grpSpPr>
          <a:xfrm>
            <a:off x="6015981" y="1006078"/>
            <a:ext cx="2769600" cy="2705025"/>
            <a:chOff x="6114762" y="945775"/>
            <a:chExt cx="2769600" cy="2705025"/>
          </a:xfrm>
        </p:grpSpPr>
        <p:pic>
          <p:nvPicPr>
            <p:cNvPr id="487" name="Google Shape;487;p63"/>
            <p:cNvPicPr preferRelativeResize="0"/>
            <p:nvPr/>
          </p:nvPicPr>
          <p:blipFill rotWithShape="1">
            <a:blip r:embed="rId3">
              <a:alphaModFix/>
            </a:blip>
            <a:srcRect b="0" l="0" r="0" t="0"/>
            <a:stretch/>
          </p:blipFill>
          <p:spPr>
            <a:xfrm>
              <a:off x="6400474" y="945775"/>
              <a:ext cx="2315775" cy="2557324"/>
            </a:xfrm>
            <a:prstGeom prst="rect">
              <a:avLst/>
            </a:prstGeom>
            <a:noFill/>
            <a:ln cap="flat" cmpd="sng" w="9525">
              <a:solidFill>
                <a:srgbClr val="000000"/>
              </a:solidFill>
              <a:prstDash val="solid"/>
              <a:round/>
              <a:headEnd len="sm" w="sm" type="none"/>
              <a:tailEnd len="sm" w="sm" type="none"/>
            </a:ln>
          </p:spPr>
        </p:pic>
        <p:sp>
          <p:nvSpPr>
            <p:cNvPr id="488" name="Google Shape;488;p63"/>
            <p:cNvSpPr/>
            <p:nvPr/>
          </p:nvSpPr>
          <p:spPr>
            <a:xfrm>
              <a:off x="6114762" y="2702500"/>
              <a:ext cx="2769600" cy="948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grpSp>
      <p:pic>
        <p:nvPicPr>
          <p:cNvPr id="489" name="Google Shape;489;p63"/>
          <p:cNvPicPr preferRelativeResize="0"/>
          <p:nvPr/>
        </p:nvPicPr>
        <p:blipFill rotWithShape="1">
          <a:blip r:embed="rId4">
            <a:alphaModFix/>
          </a:blip>
          <a:srcRect b="0" l="0" r="0" t="0"/>
          <a:stretch/>
        </p:blipFill>
        <p:spPr>
          <a:xfrm>
            <a:off x="591867" y="3954968"/>
            <a:ext cx="8104103" cy="506938"/>
          </a:xfrm>
          <a:prstGeom prst="rect">
            <a:avLst/>
          </a:prstGeom>
          <a:noFill/>
          <a:ln>
            <a:noFill/>
          </a:ln>
        </p:spPr>
      </p:pic>
      <p:sp>
        <p:nvSpPr>
          <p:cNvPr id="490" name="Google Shape;490;p63"/>
          <p:cNvSpPr txBox="1"/>
          <p:nvPr/>
        </p:nvSpPr>
        <p:spPr>
          <a:xfrm>
            <a:off x="6698166" y="4349959"/>
            <a:ext cx="2087415" cy="26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1400" u="sng" cap="none" strike="noStrike">
                <a:solidFill>
                  <a:schemeClr val="hlink"/>
                </a:solidFill>
                <a:latin typeface="Arial Narrow"/>
                <a:ea typeface="Arial Narrow"/>
                <a:cs typeface="Arial Narrow"/>
                <a:sym typeface="Arial Narrow"/>
                <a:hlinkClick r:id="rId5"/>
              </a:rPr>
              <a:t>https://data.cityofchicago.org</a:t>
            </a:r>
            <a:endParaRPr b="0" i="0" sz="1400" u="none" cap="none" strike="noStrike">
              <a:solidFill>
                <a:srgbClr val="000000"/>
              </a:solidFill>
              <a:latin typeface="Arial Narrow"/>
              <a:ea typeface="Arial Narrow"/>
              <a:cs typeface="Arial Narrow"/>
              <a:sym typeface="Arial Narrow"/>
            </a:endParaRPr>
          </a:p>
        </p:txBody>
      </p:sp>
      <p:sp>
        <p:nvSpPr>
          <p:cNvPr id="491" name="Google Shape;491;p63"/>
          <p:cNvSpPr txBox="1"/>
          <p:nvPr/>
        </p:nvSpPr>
        <p:spPr>
          <a:xfrm>
            <a:off x="7617306" y="3650616"/>
            <a:ext cx="116827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b="0" i="0" lang="en-US" sz="1400" u="sng" cap="none" strike="noStrike">
                <a:solidFill>
                  <a:srgbClr val="00B0F0"/>
                </a:solidFill>
                <a:latin typeface="Arial Narrow"/>
                <a:ea typeface="Arial Narrow"/>
                <a:cs typeface="Arial Narrow"/>
                <a:sym typeface="Arial Narrow"/>
              </a:rPr>
              <a:t>Link goes here</a:t>
            </a:r>
            <a:endParaRPr b="0" i="0" sz="1400" u="sng" cap="none" strike="noStrike">
              <a:solidFill>
                <a:srgbClr val="00B0F0"/>
              </a:solidFill>
              <a:latin typeface="Arial Narrow"/>
              <a:ea typeface="Arial Narrow"/>
              <a:cs typeface="Arial Narrow"/>
              <a:sym typeface="Arial Narrow"/>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64"/>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Documentation</a:t>
            </a:r>
            <a:endParaRPr/>
          </a:p>
        </p:txBody>
      </p:sp>
      <p:sp>
        <p:nvSpPr>
          <p:cNvPr id="498" name="Google Shape;498;p64"/>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Data</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Raw, unaltered data should be available</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Calculation performed on the datasets should be explained</a:t>
            </a:r>
            <a:endParaRPr/>
          </a:p>
          <a:p>
            <a:pPr indent="-4635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Ex: averages, rates, summaries </a:t>
            </a:r>
            <a:endParaRPr b="0" i="0" sz="2000" u="none" cap="none" strike="noStrike">
              <a:solidFill>
                <a:schemeClr val="dk1"/>
              </a:solidFill>
              <a:latin typeface="Arial Narrow"/>
              <a:ea typeface="Arial Narrow"/>
              <a:cs typeface="Arial Narrow"/>
              <a:sym typeface="Arial Narrow"/>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Missing values from the original data should not be filled in</a:t>
            </a:r>
            <a:endParaRPr/>
          </a:p>
          <a:p>
            <a:pPr indent="-4635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Person working with the data has the choice on what to do with it  </a:t>
            </a:r>
            <a:endParaRPr/>
          </a:p>
        </p:txBody>
      </p:sp>
      <p:pic>
        <p:nvPicPr>
          <p:cNvPr id="499" name="Google Shape;499;p64"/>
          <p:cNvPicPr preferRelativeResize="0"/>
          <p:nvPr/>
        </p:nvPicPr>
        <p:blipFill rotWithShape="1">
          <a:blip r:embed="rId3">
            <a:alphaModFix/>
          </a:blip>
          <a:srcRect b="0" l="0" r="0" t="0"/>
          <a:stretch/>
        </p:blipFill>
        <p:spPr>
          <a:xfrm>
            <a:off x="2686551" y="3278326"/>
            <a:ext cx="4841650" cy="1122249"/>
          </a:xfrm>
          <a:prstGeom prst="rect">
            <a:avLst/>
          </a:prstGeom>
          <a:noFill/>
          <a:ln>
            <a:noFill/>
          </a:ln>
        </p:spPr>
      </p:pic>
      <p:pic>
        <p:nvPicPr>
          <p:cNvPr id="500" name="Google Shape;500;p64"/>
          <p:cNvPicPr preferRelativeResize="0"/>
          <p:nvPr/>
        </p:nvPicPr>
        <p:blipFill rotWithShape="1">
          <a:blip r:embed="rId4">
            <a:alphaModFix/>
          </a:blip>
          <a:srcRect b="0" l="0" r="0" t="0"/>
          <a:stretch/>
        </p:blipFill>
        <p:spPr>
          <a:xfrm>
            <a:off x="7560000" y="2800525"/>
            <a:ext cx="1056099" cy="1056099"/>
          </a:xfrm>
          <a:prstGeom prst="rect">
            <a:avLst/>
          </a:prstGeom>
          <a:noFill/>
          <a:ln>
            <a:noFill/>
          </a:ln>
        </p:spPr>
      </p:pic>
      <p:sp>
        <p:nvSpPr>
          <p:cNvPr id="501" name="Google Shape;501;p64"/>
          <p:cNvSpPr txBox="1"/>
          <p:nvPr/>
        </p:nvSpPr>
        <p:spPr>
          <a:xfrm>
            <a:off x="7503911" y="4364777"/>
            <a:ext cx="116827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Font typeface="Arial Narrow"/>
              <a:buNone/>
            </a:pPr>
            <a:r>
              <a:rPr b="0" i="0" lang="en-US" sz="1400" u="sng" cap="none" strike="noStrike">
                <a:solidFill>
                  <a:srgbClr val="00B0F0"/>
                </a:solidFill>
                <a:latin typeface="Arial Narrow"/>
                <a:ea typeface="Arial Narrow"/>
                <a:cs typeface="Arial Narrow"/>
                <a:sym typeface="Arial Narrow"/>
              </a:rPr>
              <a:t>Link goes here</a:t>
            </a:r>
            <a:endParaRPr b="0" i="0" sz="1400" u="sng" cap="none" strike="noStrike">
              <a:solidFill>
                <a:srgbClr val="00B0F0"/>
              </a:solidFill>
              <a:latin typeface="Arial Narrow"/>
              <a:ea typeface="Arial Narrow"/>
              <a:cs typeface="Arial Narrow"/>
              <a:sym typeface="Arial Narro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6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Documentation</a:t>
            </a:r>
            <a:endParaRPr/>
          </a:p>
        </p:txBody>
      </p:sp>
      <p:sp>
        <p:nvSpPr>
          <p:cNvPr id="508" name="Google Shape;508;p65"/>
          <p:cNvSpPr txBox="1"/>
          <p:nvPr>
            <p:ph idx="1" type="body"/>
          </p:nvPr>
        </p:nvSpPr>
        <p:spPr>
          <a:xfrm>
            <a:off x="457200" y="940103"/>
            <a:ext cx="8229600" cy="33945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File Type</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Should be clear what file type is available to work with</a:t>
            </a:r>
            <a:endParaRPr/>
          </a:p>
          <a:p>
            <a:pPr indent="-463550" lvl="2" marL="11493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.XLXS vs. .CSV file</a:t>
            </a:r>
            <a:endParaRPr/>
          </a:p>
        </p:txBody>
      </p:sp>
      <p:pic>
        <p:nvPicPr>
          <p:cNvPr id="509" name="Google Shape;509;p65"/>
          <p:cNvPicPr preferRelativeResize="0"/>
          <p:nvPr/>
        </p:nvPicPr>
        <p:blipFill rotWithShape="1">
          <a:blip r:embed="rId3">
            <a:alphaModFix/>
          </a:blip>
          <a:srcRect b="0" l="0" r="0" t="0"/>
          <a:stretch/>
        </p:blipFill>
        <p:spPr>
          <a:xfrm>
            <a:off x="4055124" y="1951625"/>
            <a:ext cx="4551674" cy="2441675"/>
          </a:xfrm>
          <a:prstGeom prst="rect">
            <a:avLst/>
          </a:prstGeom>
          <a:noFill/>
          <a:ln>
            <a:noFill/>
          </a:ln>
        </p:spPr>
      </p:pic>
      <p:sp>
        <p:nvSpPr>
          <p:cNvPr id="510" name="Google Shape;510;p65"/>
          <p:cNvSpPr txBox="1"/>
          <p:nvPr/>
        </p:nvSpPr>
        <p:spPr>
          <a:xfrm>
            <a:off x="6542407" y="4334603"/>
            <a:ext cx="2820900" cy="33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1400" u="sng" cap="none" strike="noStrike">
                <a:solidFill>
                  <a:schemeClr val="hlink"/>
                </a:solidFill>
                <a:latin typeface="Arial Narrow"/>
                <a:ea typeface="Arial Narrow"/>
                <a:cs typeface="Arial Narrow"/>
                <a:sym typeface="Arial Narrow"/>
                <a:hlinkClick r:id="rId4"/>
              </a:rPr>
              <a:t>http://opendatadc.org/dataset</a:t>
            </a:r>
            <a:endParaRPr b="0" i="0" sz="1400" u="none" cap="none" strike="noStrike">
              <a:solidFill>
                <a:srgbClr val="000000"/>
              </a:solidFill>
              <a:latin typeface="Arial Narrow"/>
              <a:ea typeface="Arial Narrow"/>
              <a:cs typeface="Arial Narrow"/>
              <a:sym typeface="Arial Narrow"/>
            </a:endParaRPr>
          </a:p>
        </p:txBody>
      </p:sp>
      <p:sp>
        <p:nvSpPr>
          <p:cNvPr id="511" name="Google Shape;511;p65"/>
          <p:cNvSpPr/>
          <p:nvPr/>
        </p:nvSpPr>
        <p:spPr>
          <a:xfrm>
            <a:off x="3707525" y="2225250"/>
            <a:ext cx="1860300" cy="6930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66"/>
          <p:cNvSpPr txBox="1"/>
          <p:nvPr>
            <p:ph type="title"/>
          </p:nvPr>
        </p:nvSpPr>
        <p:spPr>
          <a:xfrm>
            <a:off x="722312" y="3305176"/>
            <a:ext cx="77724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Data Visualization</a:t>
            </a:r>
            <a:endParaRPr/>
          </a:p>
        </p:txBody>
      </p:sp>
      <p:sp>
        <p:nvSpPr>
          <p:cNvPr id="518" name="Google Shape;518;p66"/>
          <p:cNvSpPr txBox="1"/>
          <p:nvPr>
            <p:ph idx="1" type="body"/>
          </p:nvPr>
        </p:nvSpPr>
        <p:spPr>
          <a:xfrm>
            <a:off x="722312" y="2180034"/>
            <a:ext cx="7772400" cy="1125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888888"/>
              </a:buClr>
              <a:buFont typeface="Arial"/>
              <a:buNone/>
            </a:pPr>
            <a:r>
              <a:rPr b="0" i="0" lang="en-US" sz="2400" u="none" cap="none" strike="noStrike">
                <a:solidFill>
                  <a:srgbClr val="888888"/>
                </a:solidFill>
                <a:latin typeface="Arial Narrow"/>
                <a:ea typeface="Arial Narrow"/>
                <a:cs typeface="Arial Narrow"/>
                <a:sym typeface="Arial Narrow"/>
              </a:rPr>
              <a:t>Samantha Tyner</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6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Visualization</a:t>
            </a:r>
            <a:endParaRPr/>
          </a:p>
        </p:txBody>
      </p:sp>
      <p:sp>
        <p:nvSpPr>
          <p:cNvPr id="525" name="Google Shape;525;p67"/>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Need to consider:</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Appearance</a:t>
            </a:r>
            <a:endParaRPr b="0" i="0" sz="2000" u="none" cap="none" strike="noStrike">
              <a:solidFill>
                <a:schemeClr val="dk1"/>
              </a:solidFill>
              <a:latin typeface="Arial Narrow"/>
              <a:ea typeface="Arial Narrow"/>
              <a:cs typeface="Arial Narrow"/>
              <a:sym typeface="Arial Narrow"/>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Access</a:t>
            </a:r>
            <a:endParaRPr b="0" i="0" sz="20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6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Visualization Appearance</a:t>
            </a:r>
            <a:endParaRPr/>
          </a:p>
        </p:txBody>
      </p:sp>
      <p:sp>
        <p:nvSpPr>
          <p:cNvPr id="532" name="Google Shape;532;p68"/>
          <p:cNvSpPr txBox="1"/>
          <p:nvPr>
            <p:ph idx="1" type="body"/>
          </p:nvPr>
        </p:nvSpPr>
        <p:spPr>
          <a:xfrm>
            <a:off x="457200" y="1006078"/>
            <a:ext cx="8229600" cy="33945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All visualizations should:</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Be clearly labeled</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Remain true to data</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Avoid unnecessary elements (“chartjunk”)</a:t>
            </a:r>
            <a:endParaRPr/>
          </a:p>
          <a:p>
            <a:pPr indent="-461962" lvl="1" marL="804862"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Bonus: Contribute to utility of data and tell a story.</a:t>
            </a:r>
            <a:endParaRPr/>
          </a:p>
          <a:p>
            <a:pPr indent="-334962" lvl="1" marL="804862"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69"/>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Clear labelling throughout</a:t>
            </a:r>
            <a:endParaRPr/>
          </a:p>
        </p:txBody>
      </p:sp>
      <p:sp>
        <p:nvSpPr>
          <p:cNvPr id="539" name="Google Shape;539;p69"/>
          <p:cNvSpPr txBox="1"/>
          <p:nvPr/>
        </p:nvSpPr>
        <p:spPr>
          <a:xfrm>
            <a:off x="438400" y="4321400"/>
            <a:ext cx="4077600" cy="12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Narrow"/>
              <a:buNone/>
            </a:pPr>
            <a:r>
              <a:rPr b="0" i="0" lang="en-US" sz="1200" u="sng" cap="none" strike="noStrike">
                <a:solidFill>
                  <a:schemeClr val="hlink"/>
                </a:solidFill>
                <a:latin typeface="Arial Narrow"/>
                <a:ea typeface="Arial Narrow"/>
                <a:cs typeface="Arial Narrow"/>
                <a:sym typeface="Arial Narrow"/>
                <a:hlinkClick r:id="rId3"/>
              </a:rPr>
              <a:t>https://data.arlingtonva.us/visualizations/26314/housing-chart/</a:t>
            </a:r>
            <a:endParaRPr/>
          </a:p>
        </p:txBody>
      </p:sp>
      <p:pic>
        <p:nvPicPr>
          <p:cNvPr descr="Labelling-Good.png" id="540" name="Google Shape;540;p69"/>
          <p:cNvPicPr preferRelativeResize="0"/>
          <p:nvPr/>
        </p:nvPicPr>
        <p:blipFill rotWithShape="1">
          <a:blip r:embed="rId4">
            <a:alphaModFix/>
          </a:blip>
          <a:srcRect b="0" l="0" r="0" t="0"/>
          <a:stretch/>
        </p:blipFill>
        <p:spPr>
          <a:xfrm>
            <a:off x="4410875" y="1389725"/>
            <a:ext cx="4275999" cy="2855800"/>
          </a:xfrm>
          <a:prstGeom prst="rect">
            <a:avLst/>
          </a:prstGeom>
          <a:noFill/>
          <a:ln>
            <a:noFill/>
          </a:ln>
        </p:spPr>
      </p:pic>
      <p:sp>
        <p:nvSpPr>
          <p:cNvPr id="541" name="Google Shape;541;p69"/>
          <p:cNvSpPr txBox="1"/>
          <p:nvPr/>
        </p:nvSpPr>
        <p:spPr>
          <a:xfrm>
            <a:off x="4508025" y="4134136"/>
            <a:ext cx="4315800" cy="60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Narrow"/>
              <a:buNone/>
            </a:pPr>
            <a:r>
              <a:rPr b="0" i="0" lang="en-US" sz="1200" u="sng" cap="none" strike="noStrike">
                <a:solidFill>
                  <a:schemeClr val="hlink"/>
                </a:solidFill>
                <a:latin typeface="Arial Narrow"/>
                <a:ea typeface="Arial Narrow"/>
                <a:cs typeface="Arial Narrow"/>
                <a:sym typeface="Arial Narrow"/>
                <a:hlinkClick r:id="rId5"/>
              </a:rPr>
              <a:t>https://data.cityofchicago.org/Administration-Finance/Performance-Metrics-Family-Support-Services-Homele/eep4-c978</a:t>
            </a:r>
            <a:endParaRPr/>
          </a:p>
        </p:txBody>
      </p:sp>
      <p:pic>
        <p:nvPicPr>
          <p:cNvPr descr="Labelling-Bad2.png" id="542" name="Google Shape;542;p69"/>
          <p:cNvPicPr preferRelativeResize="0"/>
          <p:nvPr/>
        </p:nvPicPr>
        <p:blipFill rotWithShape="1">
          <a:blip r:embed="rId6">
            <a:alphaModFix/>
          </a:blip>
          <a:srcRect b="0" l="0" r="0" t="0"/>
          <a:stretch/>
        </p:blipFill>
        <p:spPr>
          <a:xfrm>
            <a:off x="282050" y="1332768"/>
            <a:ext cx="4128825" cy="3086250"/>
          </a:xfrm>
          <a:prstGeom prst="rect">
            <a:avLst/>
          </a:prstGeom>
          <a:noFill/>
          <a:ln>
            <a:noFill/>
          </a:ln>
        </p:spPr>
      </p:pic>
      <p:sp>
        <p:nvSpPr>
          <p:cNvPr id="543" name="Google Shape;543;p69"/>
          <p:cNvSpPr txBox="1"/>
          <p:nvPr>
            <p:ph idx="1" type="body"/>
          </p:nvPr>
        </p:nvSpPr>
        <p:spPr>
          <a:xfrm>
            <a:off x="380937" y="1035194"/>
            <a:ext cx="4040100" cy="479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Narrow"/>
                <a:ea typeface="Arial Narrow"/>
                <a:cs typeface="Arial Narrow"/>
                <a:sym typeface="Arial Narrow"/>
              </a:rPr>
              <a:t>e.g. AC ODP - Housing Chart: Monthly new listings, pending and closed sales.</a:t>
            </a:r>
            <a:endParaRPr/>
          </a:p>
        </p:txBody>
      </p:sp>
      <p:sp>
        <p:nvSpPr>
          <p:cNvPr id="544" name="Google Shape;544;p69"/>
          <p:cNvSpPr txBox="1"/>
          <p:nvPr>
            <p:ph idx="3" type="body"/>
          </p:nvPr>
        </p:nvSpPr>
        <p:spPr>
          <a:xfrm>
            <a:off x="4222595" y="1035204"/>
            <a:ext cx="4683512" cy="479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Narrow"/>
                <a:ea typeface="Arial Narrow"/>
                <a:cs typeface="Arial Narrow"/>
                <a:sym typeface="Arial Narrow"/>
              </a:rPr>
              <a:t>e.g. Chicago ODP - Homeless Shelter System Monthly Utilization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7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Remain true to data</a:t>
            </a:r>
            <a:endParaRPr/>
          </a:p>
        </p:txBody>
      </p:sp>
      <p:sp>
        <p:nvSpPr>
          <p:cNvPr id="551" name="Google Shape;551;p70"/>
          <p:cNvSpPr txBox="1"/>
          <p:nvPr>
            <p:ph idx="1" type="body"/>
          </p:nvPr>
        </p:nvSpPr>
        <p:spPr>
          <a:xfrm>
            <a:off x="355825" y="576300"/>
            <a:ext cx="4141500" cy="1249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Narrow"/>
                <a:ea typeface="Arial Narrow"/>
                <a:cs typeface="Arial Narrow"/>
                <a:sym typeface="Arial Narrow"/>
              </a:rPr>
              <a:t>e.g. AC ODP - At-Place Employment Employees Chart: Average quarterly at-place employment. Data excludes military personnel.</a:t>
            </a:r>
            <a:endParaRPr/>
          </a:p>
        </p:txBody>
      </p:sp>
      <p:sp>
        <p:nvSpPr>
          <p:cNvPr id="552" name="Google Shape;552;p70"/>
          <p:cNvSpPr txBox="1"/>
          <p:nvPr>
            <p:ph idx="3" type="body"/>
          </p:nvPr>
        </p:nvSpPr>
        <p:spPr>
          <a:xfrm>
            <a:off x="4492632" y="957265"/>
            <a:ext cx="4041900" cy="479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Narrow"/>
                <a:ea typeface="Arial Narrow"/>
                <a:cs typeface="Arial Narrow"/>
                <a:sym typeface="Arial Narrow"/>
              </a:rPr>
              <a:t>More accurate: y-axis begins at 0.</a:t>
            </a:r>
            <a:endParaRPr/>
          </a:p>
        </p:txBody>
      </p:sp>
      <p:pic>
        <p:nvPicPr>
          <p:cNvPr descr="TruetoData-Bad2.png" id="553" name="Google Shape;553;p70"/>
          <p:cNvPicPr preferRelativeResize="0"/>
          <p:nvPr/>
        </p:nvPicPr>
        <p:blipFill rotWithShape="1">
          <a:blip r:embed="rId3">
            <a:alphaModFix/>
          </a:blip>
          <a:srcRect b="0" l="5121" r="706" t="0"/>
          <a:stretch/>
        </p:blipFill>
        <p:spPr>
          <a:xfrm>
            <a:off x="134143" y="1780126"/>
            <a:ext cx="4254524" cy="2336374"/>
          </a:xfrm>
          <a:prstGeom prst="rect">
            <a:avLst/>
          </a:prstGeom>
          <a:noFill/>
          <a:ln>
            <a:noFill/>
          </a:ln>
        </p:spPr>
      </p:pic>
      <p:sp>
        <p:nvSpPr>
          <p:cNvPr id="554" name="Google Shape;554;p70"/>
          <p:cNvSpPr txBox="1"/>
          <p:nvPr/>
        </p:nvSpPr>
        <p:spPr>
          <a:xfrm>
            <a:off x="496800" y="4115475"/>
            <a:ext cx="3108300" cy="61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Narrow"/>
              <a:buNone/>
            </a:pPr>
            <a:r>
              <a:rPr b="0" i="0" lang="en-US" sz="1200" u="sng" cap="none" strike="noStrike">
                <a:solidFill>
                  <a:schemeClr val="hlink"/>
                </a:solidFill>
                <a:latin typeface="Arial Narrow"/>
                <a:ea typeface="Arial Narrow"/>
                <a:cs typeface="Arial Narrow"/>
                <a:sym typeface="Arial Narrow"/>
                <a:hlinkClick r:id="rId4"/>
              </a:rPr>
              <a:t>https://data.arlingtonva.us/visualizations/26305/at-place-employment-employees-chart/</a:t>
            </a:r>
            <a:endParaRPr/>
          </a:p>
        </p:txBody>
      </p:sp>
      <p:pic>
        <p:nvPicPr>
          <p:cNvPr descr="TruetoData-Good2.jpeg" id="555" name="Google Shape;555;p70"/>
          <p:cNvPicPr preferRelativeResize="0"/>
          <p:nvPr/>
        </p:nvPicPr>
        <p:blipFill rotWithShape="1">
          <a:blip r:embed="rId5">
            <a:alphaModFix/>
          </a:blip>
          <a:srcRect b="0" l="0" r="0" t="0"/>
          <a:stretch/>
        </p:blipFill>
        <p:spPr>
          <a:xfrm>
            <a:off x="4428550" y="1589375"/>
            <a:ext cx="4318501" cy="2481450"/>
          </a:xfrm>
          <a:prstGeom prst="rect">
            <a:avLst/>
          </a:prstGeom>
          <a:noFill/>
          <a:ln>
            <a:noFill/>
          </a:ln>
        </p:spPr>
      </p:pic>
      <p:sp>
        <p:nvSpPr>
          <p:cNvPr id="556" name="Google Shape;556;p70"/>
          <p:cNvSpPr txBox="1"/>
          <p:nvPr/>
        </p:nvSpPr>
        <p:spPr>
          <a:xfrm>
            <a:off x="4645024" y="4166675"/>
            <a:ext cx="4041775"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1" lang="en-US" sz="1400" u="none" cap="none" strike="noStrike">
                <a:solidFill>
                  <a:srgbClr val="000000"/>
                </a:solidFill>
                <a:latin typeface="Arial Narrow"/>
                <a:ea typeface="Arial Narrow"/>
                <a:cs typeface="Arial Narrow"/>
                <a:sym typeface="Arial Narrow"/>
              </a:rPr>
              <a:t>Created by downloading the data from AC ODP and using plotting capabilities of RStudio.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722312" y="3305176"/>
            <a:ext cx="77724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Organization</a:t>
            </a:r>
            <a:endParaRPr/>
          </a:p>
        </p:txBody>
      </p:sp>
      <p:sp>
        <p:nvSpPr>
          <p:cNvPr id="82" name="Google Shape;82;p17"/>
          <p:cNvSpPr txBox="1"/>
          <p:nvPr>
            <p:ph idx="1" type="body"/>
          </p:nvPr>
        </p:nvSpPr>
        <p:spPr>
          <a:xfrm>
            <a:off x="722312" y="2180034"/>
            <a:ext cx="7772400" cy="1125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888888"/>
              </a:buClr>
              <a:buFont typeface="Arial"/>
              <a:buNone/>
            </a:pPr>
            <a:r>
              <a:rPr b="0" i="0" lang="en-US" sz="2400" u="none" cap="none" strike="noStrike">
                <a:solidFill>
                  <a:srgbClr val="888888"/>
                </a:solidFill>
                <a:latin typeface="Arial Narrow"/>
                <a:ea typeface="Arial Narrow"/>
                <a:cs typeface="Arial Narrow"/>
                <a:sym typeface="Arial Narrow"/>
              </a:rPr>
              <a:t>Millicent Grant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7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Avoid chartjunk</a:t>
            </a:r>
            <a:endParaRPr/>
          </a:p>
        </p:txBody>
      </p:sp>
      <p:sp>
        <p:nvSpPr>
          <p:cNvPr id="563" name="Google Shape;563;p71"/>
          <p:cNvSpPr txBox="1"/>
          <p:nvPr>
            <p:ph idx="3" type="body"/>
          </p:nvPr>
        </p:nvSpPr>
        <p:spPr>
          <a:xfrm>
            <a:off x="377832" y="1033465"/>
            <a:ext cx="4041900" cy="479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Narrow"/>
                <a:ea typeface="Arial Narrow"/>
                <a:cs typeface="Arial Narrow"/>
                <a:sym typeface="Arial Narrow"/>
              </a:rPr>
              <a:t>e.g. AC Profile 2016 - Population inflow into AC in 2012</a:t>
            </a:r>
            <a:endParaRPr/>
          </a:p>
        </p:txBody>
      </p:sp>
      <p:sp>
        <p:nvSpPr>
          <p:cNvPr id="564" name="Google Shape;564;p71"/>
          <p:cNvSpPr txBox="1"/>
          <p:nvPr>
            <p:ph idx="1" type="body"/>
          </p:nvPr>
        </p:nvSpPr>
        <p:spPr>
          <a:xfrm>
            <a:off x="4135600" y="986150"/>
            <a:ext cx="4753200" cy="479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600" u="none" cap="none" strike="noStrike">
                <a:solidFill>
                  <a:schemeClr val="dk1"/>
                </a:solidFill>
                <a:latin typeface="Arial Narrow"/>
                <a:ea typeface="Arial Narrow"/>
                <a:cs typeface="Arial Narrow"/>
                <a:sym typeface="Arial Narrow"/>
              </a:rPr>
              <a:t>e.g. AC OPD - Police Incident Log Map (Last 90 days): Map of reported criminal activity from the last 90 days.</a:t>
            </a:r>
            <a:endParaRPr/>
          </a:p>
        </p:txBody>
      </p:sp>
      <p:sp>
        <p:nvSpPr>
          <p:cNvPr id="565" name="Google Shape;565;p71"/>
          <p:cNvSpPr txBox="1"/>
          <p:nvPr/>
        </p:nvSpPr>
        <p:spPr>
          <a:xfrm>
            <a:off x="457200" y="4137825"/>
            <a:ext cx="3647948" cy="55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Narrow"/>
              <a:buNone/>
            </a:pPr>
            <a:r>
              <a:rPr b="0" i="0" lang="en-US" sz="1200" u="sng" cap="none" strike="noStrike">
                <a:solidFill>
                  <a:schemeClr val="hlink"/>
                </a:solidFill>
                <a:latin typeface="Arial Narrow"/>
                <a:ea typeface="Arial Narrow"/>
                <a:cs typeface="Arial Narrow"/>
                <a:sym typeface="Arial Narrow"/>
                <a:hlinkClick r:id="rId3"/>
              </a:rPr>
              <a:t>https://arlingtonva.s3.amazonaws.com/wp-content/uploads/sites/31/2016/04/2016ProfilePagesFINAL.pdf</a:t>
            </a:r>
            <a:endParaRPr/>
          </a:p>
        </p:txBody>
      </p:sp>
      <p:pic>
        <p:nvPicPr>
          <p:cNvPr descr="ChartjunkBad2.png" id="566" name="Google Shape;566;p71"/>
          <p:cNvPicPr preferRelativeResize="0"/>
          <p:nvPr/>
        </p:nvPicPr>
        <p:blipFill rotWithShape="1">
          <a:blip r:embed="rId4">
            <a:alphaModFix/>
          </a:blip>
          <a:srcRect b="0" l="0" r="0" t="0"/>
          <a:stretch/>
        </p:blipFill>
        <p:spPr>
          <a:xfrm>
            <a:off x="651225" y="1388774"/>
            <a:ext cx="3453923" cy="2853348"/>
          </a:xfrm>
          <a:prstGeom prst="rect">
            <a:avLst/>
          </a:prstGeom>
          <a:noFill/>
          <a:ln>
            <a:noFill/>
          </a:ln>
        </p:spPr>
      </p:pic>
      <p:pic>
        <p:nvPicPr>
          <p:cNvPr descr="no_chartjunk.gif" id="567" name="Google Shape;567;p71"/>
          <p:cNvPicPr preferRelativeResize="0"/>
          <p:nvPr/>
        </p:nvPicPr>
        <p:blipFill rotWithShape="1">
          <a:blip r:embed="rId5">
            <a:alphaModFix/>
          </a:blip>
          <a:srcRect b="3141" l="22360" r="1086" t="1964"/>
          <a:stretch/>
        </p:blipFill>
        <p:spPr>
          <a:xfrm>
            <a:off x="4622200" y="1357750"/>
            <a:ext cx="3984699" cy="2970900"/>
          </a:xfrm>
          <a:prstGeom prst="rect">
            <a:avLst/>
          </a:prstGeom>
          <a:noFill/>
          <a:ln>
            <a:noFill/>
          </a:ln>
        </p:spPr>
      </p:pic>
      <p:sp>
        <p:nvSpPr>
          <p:cNvPr id="568" name="Google Shape;568;p71"/>
          <p:cNvSpPr txBox="1"/>
          <p:nvPr/>
        </p:nvSpPr>
        <p:spPr>
          <a:xfrm>
            <a:off x="4419732" y="4246781"/>
            <a:ext cx="5350800" cy="45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Narrow"/>
              <a:buNone/>
            </a:pPr>
            <a:r>
              <a:rPr b="0" i="0" lang="en-US" sz="1200" u="none" cap="none" strike="noStrike">
                <a:solidFill>
                  <a:srgbClr val="000000"/>
                </a:solidFill>
                <a:latin typeface="Arial Narrow"/>
                <a:ea typeface="Arial Narrow"/>
                <a:cs typeface="Arial Narrow"/>
                <a:sym typeface="Arial Narrow"/>
              </a:rPr>
              <a:t>GIF Credit: Mark Almanza, created from </a:t>
            </a:r>
            <a:endParaRPr b="0" i="0" sz="12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hlink"/>
              </a:buClr>
              <a:buFont typeface="Arial Narrow"/>
              <a:buNone/>
            </a:pPr>
            <a:r>
              <a:rPr b="0" i="0" lang="en-US" sz="1000" u="sng" cap="none" strike="noStrike">
                <a:solidFill>
                  <a:schemeClr val="hlink"/>
                </a:solidFill>
                <a:latin typeface="Arial Narrow"/>
                <a:ea typeface="Arial Narrow"/>
                <a:cs typeface="Arial Narrow"/>
                <a:sym typeface="Arial Narrow"/>
                <a:hlinkClick r:id="rId6"/>
              </a:rPr>
              <a:t>https://data.arlingtonva.us/visualizations/25934/police-incident-log-map-last-90-days/</a:t>
            </a:r>
            <a:r>
              <a:rPr b="0" i="0" lang="en-US" sz="1000" u="none" cap="none" strike="noStrike">
                <a:solidFill>
                  <a:srgbClr val="000000"/>
                </a:solidFill>
                <a:latin typeface="Arial Narrow"/>
                <a:ea typeface="Arial Narrow"/>
                <a:cs typeface="Arial Narrow"/>
                <a:sym typeface="Arial Narrow"/>
              </a:rPr>
              <a:t>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72"/>
          <p:cNvSpPr txBox="1"/>
          <p:nvPr>
            <p:ph type="title"/>
          </p:nvPr>
        </p:nvSpPr>
        <p:spPr>
          <a:xfrm>
            <a:off x="457200" y="0"/>
            <a:ext cx="8229600" cy="85725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Visualization Access</a:t>
            </a:r>
            <a:endParaRPr/>
          </a:p>
        </p:txBody>
      </p:sp>
      <p:sp>
        <p:nvSpPr>
          <p:cNvPr id="575" name="Google Shape;575;p72"/>
          <p:cNvSpPr txBox="1"/>
          <p:nvPr>
            <p:ph idx="1" type="body"/>
          </p:nvPr>
        </p:nvSpPr>
        <p:spPr>
          <a:xfrm>
            <a:off x="0" y="939171"/>
            <a:ext cx="6322741" cy="3394472"/>
          </a:xfrm>
          <a:prstGeom prst="rect">
            <a:avLst/>
          </a:prstGeom>
          <a:noFill/>
          <a:ln>
            <a:noFill/>
          </a:ln>
        </p:spPr>
        <p:txBody>
          <a:bodyPr anchorCtr="0" anchor="t" bIns="91425" lIns="91425" spcFirstLastPara="1" rIns="91425" wrap="square" tIns="91425">
            <a:noAutofit/>
          </a:bodyPr>
          <a:lstStyle/>
          <a:p>
            <a:pPr indent="-173037" lvl="0" marL="681038"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Narrow"/>
                <a:ea typeface="Arial Narrow"/>
                <a:cs typeface="Arial Narrow"/>
                <a:sym typeface="Arial Narrow"/>
              </a:rPr>
              <a:t>Tools for creating visualizations should:</a:t>
            </a:r>
            <a:endParaRPr/>
          </a:p>
          <a:p>
            <a:pPr indent="-139700" lvl="1" marL="1028700" marR="0" rtl="0" algn="l">
              <a:lnSpc>
                <a:spcPct val="100000"/>
              </a:lnSpc>
              <a:spcBef>
                <a:spcPts val="48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 Be quickly, easily accessible from data view</a:t>
            </a:r>
            <a:endParaRPr/>
          </a:p>
          <a:p>
            <a:pPr indent="-139700" lvl="1" marL="1028700" marR="0" rtl="0" algn="l">
              <a:lnSpc>
                <a:spcPct val="100000"/>
              </a:lnSpc>
              <a:spcBef>
                <a:spcPts val="48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 Be clearly labeled &amp; easy to navigate</a:t>
            </a:r>
            <a:endParaRPr/>
          </a:p>
          <a:p>
            <a:pPr indent="-139700" lvl="1" marL="1028700" marR="0" rtl="0" algn="l">
              <a:lnSpc>
                <a:spcPct val="100000"/>
              </a:lnSpc>
              <a:spcBef>
                <a:spcPts val="48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 Bonus: Be reactive to data type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73"/>
          <p:cNvSpPr txBox="1"/>
          <p:nvPr>
            <p:ph type="title"/>
          </p:nvPr>
        </p:nvSpPr>
        <p:spPr>
          <a:xfrm>
            <a:off x="375600" y="205975"/>
            <a:ext cx="83874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Access viz tools quickly &amp; easily from data view</a:t>
            </a:r>
            <a:endParaRPr/>
          </a:p>
        </p:txBody>
      </p:sp>
      <p:sp>
        <p:nvSpPr>
          <p:cNvPr id="582" name="Google Shape;582;p73"/>
          <p:cNvSpPr txBox="1"/>
          <p:nvPr>
            <p:ph idx="1" type="body"/>
          </p:nvPr>
        </p:nvSpPr>
        <p:spPr>
          <a:xfrm>
            <a:off x="457200" y="1067096"/>
            <a:ext cx="4040100" cy="479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Narrow"/>
                <a:ea typeface="Arial Narrow"/>
                <a:cs typeface="Arial Narrow"/>
                <a:sym typeface="Arial Narrow"/>
              </a:rPr>
              <a:t>e.g. AC ODP - Civilian Labor Force: Monthly civilian labor force for AC and NoVa</a:t>
            </a:r>
            <a:endParaRPr b="0" i="0" sz="1800" u="none" cap="none" strike="noStrike">
              <a:solidFill>
                <a:schemeClr val="dk1"/>
              </a:solidFill>
              <a:latin typeface="Arial Narrow"/>
              <a:ea typeface="Arial Narrow"/>
              <a:cs typeface="Arial Narrow"/>
              <a:sym typeface="Arial Narrow"/>
            </a:endParaRPr>
          </a:p>
        </p:txBody>
      </p:sp>
      <p:sp>
        <p:nvSpPr>
          <p:cNvPr id="583" name="Google Shape;583;p73"/>
          <p:cNvSpPr txBox="1"/>
          <p:nvPr>
            <p:ph idx="3" type="body"/>
          </p:nvPr>
        </p:nvSpPr>
        <p:spPr>
          <a:xfrm>
            <a:off x="4645032" y="1056476"/>
            <a:ext cx="4199568" cy="479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Arial Narrow"/>
                <a:ea typeface="Arial Narrow"/>
                <a:cs typeface="Arial Narrow"/>
                <a:sym typeface="Arial Narrow"/>
              </a:rPr>
              <a:t>e.g. Chicago ODP - Current Employee Names, Salaries, and Position Title</a:t>
            </a:r>
            <a:endParaRPr/>
          </a:p>
        </p:txBody>
      </p:sp>
      <p:pic>
        <p:nvPicPr>
          <p:cNvPr descr="VizAccessGood2.png" id="584" name="Google Shape;584;p73"/>
          <p:cNvPicPr preferRelativeResize="0"/>
          <p:nvPr/>
        </p:nvPicPr>
        <p:blipFill rotWithShape="1">
          <a:blip r:embed="rId3">
            <a:alphaModFix/>
          </a:blip>
          <a:srcRect b="0" l="4121" r="2620" t="0"/>
          <a:stretch/>
        </p:blipFill>
        <p:spPr>
          <a:xfrm>
            <a:off x="4645024" y="1414825"/>
            <a:ext cx="4040100" cy="2657385"/>
          </a:xfrm>
          <a:prstGeom prst="rect">
            <a:avLst/>
          </a:prstGeom>
          <a:noFill/>
          <a:ln>
            <a:noFill/>
          </a:ln>
        </p:spPr>
      </p:pic>
      <p:sp>
        <p:nvSpPr>
          <p:cNvPr id="585" name="Google Shape;585;p73"/>
          <p:cNvSpPr txBox="1"/>
          <p:nvPr/>
        </p:nvSpPr>
        <p:spPr>
          <a:xfrm>
            <a:off x="4636250" y="4102088"/>
            <a:ext cx="4208350" cy="53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Narrow"/>
              <a:buNone/>
            </a:pPr>
            <a:r>
              <a:rPr b="0" i="0" lang="en-US" sz="1400" u="sng" cap="none" strike="noStrike">
                <a:solidFill>
                  <a:schemeClr val="hlink"/>
                </a:solidFill>
                <a:latin typeface="Arial Narrow"/>
                <a:ea typeface="Arial Narrow"/>
                <a:cs typeface="Arial Narrow"/>
                <a:sym typeface="Arial Narrow"/>
                <a:hlinkClick r:id="rId4"/>
              </a:rPr>
              <a:t>https://data.cityofchicago.org/Administration-Finance/Current-Employee-Names-Salaries-and-Position-Title/xzkq-xp2w</a:t>
            </a:r>
            <a:endParaRPr/>
          </a:p>
        </p:txBody>
      </p:sp>
      <p:pic>
        <p:nvPicPr>
          <p:cNvPr descr="AccessViz-Bad.png" id="586" name="Google Shape;586;p73"/>
          <p:cNvPicPr preferRelativeResize="0"/>
          <p:nvPr/>
        </p:nvPicPr>
        <p:blipFill rotWithShape="1">
          <a:blip r:embed="rId5">
            <a:alphaModFix/>
          </a:blip>
          <a:srcRect b="20911" l="0" r="49198" t="22921"/>
          <a:stretch/>
        </p:blipFill>
        <p:spPr>
          <a:xfrm>
            <a:off x="268525" y="1542451"/>
            <a:ext cx="4228775" cy="2402125"/>
          </a:xfrm>
          <a:prstGeom prst="rect">
            <a:avLst/>
          </a:prstGeom>
          <a:noFill/>
          <a:ln>
            <a:noFill/>
          </a:ln>
        </p:spPr>
      </p:pic>
      <p:sp>
        <p:nvSpPr>
          <p:cNvPr id="587" name="Google Shape;587;p73"/>
          <p:cNvSpPr txBox="1"/>
          <p:nvPr/>
        </p:nvSpPr>
        <p:spPr>
          <a:xfrm>
            <a:off x="375600" y="4181575"/>
            <a:ext cx="6878400" cy="52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Narrow"/>
              <a:buNone/>
            </a:pPr>
            <a:r>
              <a:rPr b="0" i="0" lang="en-US" sz="1400" u="sng" cap="none" strike="noStrike">
                <a:solidFill>
                  <a:schemeClr val="hlink"/>
                </a:solidFill>
                <a:latin typeface="Arial Narrow"/>
                <a:ea typeface="Arial Narrow"/>
                <a:cs typeface="Arial Narrow"/>
                <a:sym typeface="Arial Narrow"/>
                <a:hlinkClick r:id="rId6"/>
              </a:rPr>
              <a:t>https://data.arlingtonva.us/dataviews/227239/civilian-labor-force/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74"/>
          <p:cNvSpPr txBox="1"/>
          <p:nvPr>
            <p:ph type="title"/>
          </p:nvPr>
        </p:nvSpPr>
        <p:spPr>
          <a:xfrm>
            <a:off x="5334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Viz tools are clearly labeled &amp; easy to navigate </a:t>
            </a:r>
            <a:endParaRPr/>
          </a:p>
        </p:txBody>
      </p:sp>
      <p:sp>
        <p:nvSpPr>
          <p:cNvPr id="594" name="Google Shape;594;p74"/>
          <p:cNvSpPr txBox="1"/>
          <p:nvPr>
            <p:ph idx="1" type="body"/>
          </p:nvPr>
        </p:nvSpPr>
        <p:spPr>
          <a:xfrm>
            <a:off x="496463" y="920936"/>
            <a:ext cx="8229600" cy="479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Narrow"/>
                <a:ea typeface="Arial Narrow"/>
                <a:cs typeface="Arial Narrow"/>
                <a:sym typeface="Arial Narrow"/>
              </a:rPr>
              <a:t>e.g. AC ODP - Civilian Labor Force: Monthly civilian labor force for AC and NoVa</a:t>
            </a:r>
            <a:endParaRPr b="0" i="0" sz="2000" u="none" cap="none" strike="noStrike">
              <a:solidFill>
                <a:schemeClr val="dk1"/>
              </a:solidFill>
              <a:latin typeface="Arial Narrow"/>
              <a:ea typeface="Arial Narrow"/>
              <a:cs typeface="Arial Narrow"/>
              <a:sym typeface="Arial Narrow"/>
            </a:endParaRPr>
          </a:p>
        </p:txBody>
      </p:sp>
      <p:pic>
        <p:nvPicPr>
          <p:cNvPr descr="NavigationofTool-Bad.png" id="595" name="Google Shape;595;p74"/>
          <p:cNvPicPr preferRelativeResize="0"/>
          <p:nvPr/>
        </p:nvPicPr>
        <p:blipFill rotWithShape="1">
          <a:blip r:embed="rId3">
            <a:alphaModFix/>
          </a:blip>
          <a:srcRect b="0" l="1205" r="0" t="9287"/>
          <a:stretch/>
        </p:blipFill>
        <p:spPr>
          <a:xfrm>
            <a:off x="555501" y="1400636"/>
            <a:ext cx="8111524" cy="2999911"/>
          </a:xfrm>
          <a:prstGeom prst="rect">
            <a:avLst/>
          </a:prstGeom>
          <a:noFill/>
          <a:ln>
            <a:noFill/>
          </a:ln>
        </p:spPr>
      </p:pic>
      <p:sp>
        <p:nvSpPr>
          <p:cNvPr id="596" name="Google Shape;596;p74"/>
          <p:cNvSpPr txBox="1"/>
          <p:nvPr/>
        </p:nvSpPr>
        <p:spPr>
          <a:xfrm>
            <a:off x="4316930" y="4265276"/>
            <a:ext cx="4446070" cy="52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Narrow"/>
              <a:buNone/>
            </a:pPr>
            <a:r>
              <a:rPr b="0" i="0" lang="en-US" sz="1400" u="sng" cap="none" strike="noStrike">
                <a:solidFill>
                  <a:schemeClr val="hlink"/>
                </a:solidFill>
                <a:latin typeface="Arial Narrow"/>
                <a:ea typeface="Arial Narrow"/>
                <a:cs typeface="Arial Narrow"/>
                <a:sym typeface="Arial Narrow"/>
                <a:hlinkClick r:id="rId4"/>
              </a:rPr>
              <a:t>https://data.arlingtonva.us/dataviews/227239/civilian-labor-force/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75"/>
          <p:cNvSpPr txBox="1"/>
          <p:nvPr>
            <p:ph idx="4294967295" type="body"/>
          </p:nvPr>
        </p:nvSpPr>
        <p:spPr>
          <a:xfrm>
            <a:off x="6603010" y="1086300"/>
            <a:ext cx="2279400" cy="125261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2000" u="none" cap="none" strike="noStrike">
                <a:solidFill>
                  <a:schemeClr val="dk1"/>
                </a:solidFill>
                <a:latin typeface="Arial Narrow"/>
                <a:ea typeface="Arial Narrow"/>
                <a:cs typeface="Arial Narrow"/>
                <a:sym typeface="Arial Narrow"/>
              </a:rPr>
              <a:t>e.g. San Francisco ODP - Mobile Food Facility Permits </a:t>
            </a:r>
            <a:endParaRPr/>
          </a:p>
        </p:txBody>
      </p:sp>
      <p:pic>
        <p:nvPicPr>
          <p:cNvPr descr="FoodTruckEx1.png" id="603" name="Google Shape;603;p75"/>
          <p:cNvPicPr preferRelativeResize="0"/>
          <p:nvPr/>
        </p:nvPicPr>
        <p:blipFill rotWithShape="1">
          <a:blip r:embed="rId3">
            <a:alphaModFix/>
          </a:blip>
          <a:srcRect b="0" l="0" r="0" t="0"/>
          <a:stretch/>
        </p:blipFill>
        <p:spPr>
          <a:xfrm>
            <a:off x="0" y="303675"/>
            <a:ext cx="6671773" cy="4557449"/>
          </a:xfrm>
          <a:prstGeom prst="rect">
            <a:avLst/>
          </a:prstGeom>
          <a:noFill/>
          <a:ln>
            <a:noFill/>
          </a:ln>
        </p:spPr>
      </p:pic>
      <p:sp>
        <p:nvSpPr>
          <p:cNvPr id="604" name="Google Shape;604;p75"/>
          <p:cNvSpPr txBox="1"/>
          <p:nvPr/>
        </p:nvSpPr>
        <p:spPr>
          <a:xfrm>
            <a:off x="685800" y="4408200"/>
            <a:ext cx="7174200" cy="1116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Narrow"/>
              <a:buNone/>
            </a:pPr>
            <a:r>
              <a:rPr b="0" i="0" lang="en-US" sz="1200" u="sng" cap="none" strike="noStrike">
                <a:solidFill>
                  <a:schemeClr val="hlink"/>
                </a:solidFill>
                <a:latin typeface="Arial Narrow"/>
                <a:ea typeface="Arial Narrow"/>
                <a:cs typeface="Arial Narrow"/>
                <a:sym typeface="Arial Narrow"/>
                <a:hlinkClick r:id="rId4"/>
              </a:rPr>
              <a:t>https://data.sfgov.org/Economy-and-Community/Mobile-Food-Facility-Permit/rqzj-sfat</a:t>
            </a:r>
            <a:endParaRPr/>
          </a:p>
        </p:txBody>
      </p:sp>
      <p:pic>
        <p:nvPicPr>
          <p:cNvPr descr="FoodTruckEx2.png" id="605" name="Google Shape;605;p75"/>
          <p:cNvPicPr preferRelativeResize="0"/>
          <p:nvPr/>
        </p:nvPicPr>
        <p:blipFill rotWithShape="1">
          <a:blip r:embed="rId5">
            <a:alphaModFix/>
          </a:blip>
          <a:srcRect b="0" l="0" r="0" t="0"/>
          <a:stretch/>
        </p:blipFill>
        <p:spPr>
          <a:xfrm>
            <a:off x="6995525" y="2356775"/>
            <a:ext cx="1982649" cy="1861825"/>
          </a:xfrm>
          <a:prstGeom prst="rect">
            <a:avLst/>
          </a:prstGeom>
          <a:noFill/>
          <a:ln>
            <a:noFill/>
          </a:ln>
        </p:spPr>
      </p:pic>
      <p:cxnSp>
        <p:nvCxnSpPr>
          <p:cNvPr id="606" name="Google Shape;606;p75"/>
          <p:cNvCxnSpPr/>
          <p:nvPr/>
        </p:nvCxnSpPr>
        <p:spPr>
          <a:xfrm>
            <a:off x="6663525" y="2272350"/>
            <a:ext cx="337800" cy="760200"/>
          </a:xfrm>
          <a:prstGeom prst="straightConnector1">
            <a:avLst/>
          </a:prstGeom>
          <a:noFill/>
          <a:ln cap="flat" cmpd="sng" w="9525">
            <a:solidFill>
              <a:schemeClr val="dk2"/>
            </a:solidFill>
            <a:prstDash val="solid"/>
            <a:round/>
            <a:headEnd len="sm" w="sm" type="none"/>
            <a:tailEnd len="lg" w="lg"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76"/>
          <p:cNvSpPr txBox="1"/>
          <p:nvPr>
            <p:ph type="title"/>
          </p:nvPr>
        </p:nvSpPr>
        <p:spPr>
          <a:xfrm>
            <a:off x="722312" y="3305176"/>
            <a:ext cx="77724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Organization</a:t>
            </a:r>
            <a:endParaRPr/>
          </a:p>
        </p:txBody>
      </p:sp>
      <p:sp>
        <p:nvSpPr>
          <p:cNvPr id="89" name="Google Shape;89;p18"/>
          <p:cNvSpPr txBox="1"/>
          <p:nvPr>
            <p:ph idx="1" type="body"/>
          </p:nvPr>
        </p:nvSpPr>
        <p:spPr>
          <a:xfrm>
            <a:off x="301083" y="929268"/>
            <a:ext cx="8229600" cy="2281846"/>
          </a:xfrm>
          <a:prstGeom prst="rect">
            <a:avLst/>
          </a:prstGeom>
          <a:noFill/>
          <a:ln>
            <a:noFill/>
          </a:ln>
        </p:spPr>
        <p:txBody>
          <a:bodyPr anchorCtr="0" anchor="ctr"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Narrow"/>
              <a:buChar char="•"/>
            </a:pPr>
            <a:r>
              <a:rPr b="0" i="0" lang="en-US" sz="2400" u="none" cap="none" strike="noStrike">
                <a:solidFill>
                  <a:schemeClr val="dk1"/>
                </a:solidFill>
                <a:latin typeface="Arial Narrow"/>
                <a:ea typeface="Arial Narrow"/>
                <a:cs typeface="Arial Narrow"/>
                <a:sym typeface="Arial Narrow"/>
              </a:rPr>
              <a:t>Importance of Context</a:t>
            </a:r>
            <a:endParaRPr/>
          </a:p>
          <a:p>
            <a:pPr indent="-385762" lvl="1" marL="804862" marR="0" rtl="0" algn="l">
              <a:lnSpc>
                <a:spcPct val="100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Include descriptive information</a:t>
            </a:r>
            <a:endParaRPr/>
          </a:p>
          <a:p>
            <a:pPr indent="-385762" lvl="1" marL="804862" marR="0" rtl="0" algn="l">
              <a:lnSpc>
                <a:spcPct val="100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Give explicit cues </a:t>
            </a:r>
            <a:endParaRPr/>
          </a:p>
          <a:p>
            <a:pPr indent="-385762" lvl="1" marL="804862" marR="0" rtl="0" algn="l">
              <a:lnSpc>
                <a:spcPct val="100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Provide additional resources to aid users in their exploration</a:t>
            </a:r>
            <a:endParaRPr/>
          </a:p>
          <a:p>
            <a:pPr indent="0" lvl="0" marL="0" marR="0" rtl="0" algn="l">
              <a:lnSpc>
                <a:spcPct val="100000"/>
              </a:lnSpc>
              <a:spcBef>
                <a:spcPts val="0"/>
              </a:spcBef>
              <a:spcAft>
                <a:spcPts val="0"/>
              </a:spcAft>
              <a:buClr>
                <a:schemeClr val="dk1"/>
              </a:buClr>
              <a:buFont typeface="Arial"/>
              <a:buNone/>
            </a:pPr>
            <a:r>
              <a:t/>
            </a:r>
            <a:endParaRPr b="0" i="0" sz="2400" u="none" cap="none" strike="noStrike">
              <a:solidFill>
                <a:schemeClr val="dk1"/>
              </a:solidFill>
              <a:latin typeface="Arial Narrow"/>
              <a:ea typeface="Arial Narrow"/>
              <a:cs typeface="Arial Narrow"/>
              <a:sym typeface="Arial Narrow"/>
            </a:endParaRPr>
          </a:p>
          <a:p>
            <a:pPr indent="-173037" lvl="0" marL="681038" marR="0" rtl="0" algn="l">
              <a:lnSpc>
                <a:spcPct val="100000"/>
              </a:lnSpc>
              <a:spcBef>
                <a:spcPts val="0"/>
              </a:spcBef>
              <a:spcAft>
                <a:spcPts val="0"/>
              </a:spcAft>
              <a:buClr>
                <a:schemeClr val="dk1"/>
              </a:buClr>
              <a:buFont typeface="Arial"/>
              <a:buNone/>
            </a:pPr>
            <a:r>
              <a:t/>
            </a:r>
            <a:endParaRPr b="0" i="0" sz="24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233894" y="205979"/>
            <a:ext cx="8571850" cy="85725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Arial"/>
              <a:buNone/>
            </a:pPr>
            <a:r>
              <a:rPr b="0" i="0" lang="en-US" sz="2800" u="none" cap="none" strike="noStrike">
                <a:solidFill>
                  <a:schemeClr val="dk1"/>
                </a:solidFill>
                <a:latin typeface="Arial Narrow"/>
                <a:ea typeface="Arial Narrow"/>
                <a:cs typeface="Arial Narrow"/>
                <a:sym typeface="Arial Narrow"/>
              </a:rPr>
              <a:t>Each web page and each table should be organized consistently</a:t>
            </a:r>
            <a:endParaRPr/>
          </a:p>
        </p:txBody>
      </p:sp>
      <p:pic>
        <p:nvPicPr>
          <p:cNvPr descr="Screen Shot 2016-06-16 at 9.38.12 AM.png" id="96" name="Google Shape;96;p19"/>
          <p:cNvPicPr preferRelativeResize="0"/>
          <p:nvPr/>
        </p:nvPicPr>
        <p:blipFill rotWithShape="1">
          <a:blip r:embed="rId3">
            <a:alphaModFix/>
          </a:blip>
          <a:srcRect b="47527" l="12863" r="35806" t="8366"/>
          <a:stretch/>
        </p:blipFill>
        <p:spPr>
          <a:xfrm>
            <a:off x="114950" y="1437425"/>
            <a:ext cx="4224326" cy="2200150"/>
          </a:xfrm>
          <a:prstGeom prst="rect">
            <a:avLst/>
          </a:prstGeom>
          <a:noFill/>
          <a:ln>
            <a:noFill/>
          </a:ln>
        </p:spPr>
      </p:pic>
      <p:pic>
        <p:nvPicPr>
          <p:cNvPr descr="Screen Shot 2016-06-16 at 9.39.44 AM.png" id="97" name="Google Shape;97;p19"/>
          <p:cNvPicPr preferRelativeResize="0"/>
          <p:nvPr/>
        </p:nvPicPr>
        <p:blipFill rotWithShape="1">
          <a:blip r:embed="rId4">
            <a:alphaModFix/>
          </a:blip>
          <a:srcRect b="50952" l="6566" r="48043" t="10265"/>
          <a:stretch/>
        </p:blipFill>
        <p:spPr>
          <a:xfrm>
            <a:off x="4622849" y="1437425"/>
            <a:ext cx="4119926" cy="2200150"/>
          </a:xfrm>
          <a:prstGeom prst="rect">
            <a:avLst/>
          </a:prstGeom>
          <a:noFill/>
          <a:ln>
            <a:noFill/>
          </a:ln>
        </p:spPr>
      </p:pic>
      <p:sp>
        <p:nvSpPr>
          <p:cNvPr id="98" name="Google Shape;98;p19"/>
          <p:cNvSpPr txBox="1"/>
          <p:nvPr/>
        </p:nvSpPr>
        <p:spPr>
          <a:xfrm>
            <a:off x="4622849" y="4308907"/>
            <a:ext cx="4119900" cy="45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Narrow"/>
              <a:buNone/>
            </a:pPr>
            <a:r>
              <a:rPr b="0" i="0" lang="en-US" sz="1400" u="sng" cap="none" strike="noStrike">
                <a:solidFill>
                  <a:schemeClr val="hlink"/>
                </a:solidFill>
                <a:latin typeface="Arial Narrow"/>
                <a:ea typeface="Arial Narrow"/>
                <a:cs typeface="Arial Narrow"/>
                <a:sym typeface="Arial Narrow"/>
                <a:hlinkClick r:id="rId5"/>
              </a:rPr>
              <a:t>https://data.arlingtonva.us/home</a:t>
            </a:r>
            <a:endParaRPr/>
          </a:p>
        </p:txBody>
      </p:sp>
      <p:sp>
        <p:nvSpPr>
          <p:cNvPr id="99" name="Google Shape;99;p19"/>
          <p:cNvSpPr/>
          <p:nvPr/>
        </p:nvSpPr>
        <p:spPr>
          <a:xfrm>
            <a:off x="300750" y="2967725"/>
            <a:ext cx="471900" cy="508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100" name="Google Shape;100;p19"/>
          <p:cNvSpPr/>
          <p:nvPr/>
        </p:nvSpPr>
        <p:spPr>
          <a:xfrm>
            <a:off x="4926350" y="3016625"/>
            <a:ext cx="430500" cy="459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Narrow"/>
              <a:ea typeface="Arial Narrow"/>
              <a:cs typeface="Arial Narrow"/>
              <a:sym typeface="Arial Narr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Font typeface="Cabin"/>
              <a:buNone/>
            </a:pPr>
            <a:r>
              <a:rPr b="0" i="0" lang="en-US" sz="2800" u="none" cap="none" strike="noStrike">
                <a:solidFill>
                  <a:schemeClr val="dk1"/>
                </a:solidFill>
                <a:latin typeface="Arial Narrow"/>
                <a:ea typeface="Arial Narrow"/>
                <a:cs typeface="Arial Narrow"/>
                <a:sym typeface="Arial Narrow"/>
              </a:rPr>
              <a:t>Lists of any kind should be sorted in the same manner</a:t>
            </a:r>
            <a:endParaRPr/>
          </a:p>
        </p:txBody>
      </p:sp>
      <p:pic>
        <p:nvPicPr>
          <p:cNvPr descr="Lists.png" id="107" name="Google Shape;107;p20"/>
          <p:cNvPicPr preferRelativeResize="0"/>
          <p:nvPr/>
        </p:nvPicPr>
        <p:blipFill rotWithShape="1">
          <a:blip r:embed="rId3">
            <a:alphaModFix/>
          </a:blip>
          <a:srcRect b="63667" l="8854" r="77470" t="13331"/>
          <a:stretch/>
        </p:blipFill>
        <p:spPr>
          <a:xfrm>
            <a:off x="681157" y="2516903"/>
            <a:ext cx="1434790" cy="1524000"/>
          </a:xfrm>
          <a:prstGeom prst="rect">
            <a:avLst/>
          </a:prstGeom>
          <a:noFill/>
          <a:ln>
            <a:noFill/>
          </a:ln>
        </p:spPr>
      </p:pic>
      <p:pic>
        <p:nvPicPr>
          <p:cNvPr descr="Lists.png" id="108" name="Google Shape;108;p20"/>
          <p:cNvPicPr preferRelativeResize="0"/>
          <p:nvPr/>
        </p:nvPicPr>
        <p:blipFill rotWithShape="1">
          <a:blip r:embed="rId3">
            <a:alphaModFix/>
          </a:blip>
          <a:srcRect b="15012" l="8544" r="70385" t="40308"/>
          <a:stretch/>
        </p:blipFill>
        <p:spPr>
          <a:xfrm>
            <a:off x="6380939" y="979078"/>
            <a:ext cx="2320730" cy="3075650"/>
          </a:xfrm>
          <a:prstGeom prst="rect">
            <a:avLst/>
          </a:prstGeom>
          <a:noFill/>
          <a:ln>
            <a:noFill/>
          </a:ln>
        </p:spPr>
      </p:pic>
      <p:pic>
        <p:nvPicPr>
          <p:cNvPr descr="Lists.png" id="109" name="Google Shape;109;p20"/>
          <p:cNvPicPr preferRelativeResize="0"/>
          <p:nvPr/>
        </p:nvPicPr>
        <p:blipFill rotWithShape="1">
          <a:blip r:embed="rId3">
            <a:alphaModFix/>
          </a:blip>
          <a:srcRect b="42545" l="48341" r="8697" t="12928"/>
          <a:stretch/>
        </p:blipFill>
        <p:spPr>
          <a:xfrm>
            <a:off x="2485446" y="1864823"/>
            <a:ext cx="3761678" cy="2529494"/>
          </a:xfrm>
          <a:prstGeom prst="rect">
            <a:avLst/>
          </a:prstGeom>
          <a:noFill/>
          <a:ln>
            <a:noFill/>
          </a:ln>
        </p:spPr>
      </p:pic>
      <p:sp>
        <p:nvSpPr>
          <p:cNvPr id="110" name="Google Shape;110;p20"/>
          <p:cNvSpPr txBox="1"/>
          <p:nvPr/>
        </p:nvSpPr>
        <p:spPr>
          <a:xfrm>
            <a:off x="6482576" y="4354723"/>
            <a:ext cx="2348100" cy="33671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hlink"/>
              </a:buClr>
              <a:buFont typeface="Arial Narrow"/>
              <a:buNone/>
            </a:pPr>
            <a:r>
              <a:rPr b="0" i="0" lang="en-US" sz="1400" u="sng" cap="none" strike="noStrike">
                <a:solidFill>
                  <a:schemeClr val="hlink"/>
                </a:solidFill>
                <a:latin typeface="Arial Narrow"/>
                <a:ea typeface="Arial Narrow"/>
                <a:cs typeface="Arial Narrow"/>
                <a:sym typeface="Arial Narrow"/>
                <a:hlinkClick r:id="rId4"/>
              </a:rPr>
              <a:t>https://data.arlingtonva.us/home</a:t>
            </a:r>
            <a:endParaRPr/>
          </a:p>
        </p:txBody>
      </p:sp>
      <p:sp>
        <p:nvSpPr>
          <p:cNvPr id="111" name="Google Shape;111;p20"/>
          <p:cNvSpPr txBox="1"/>
          <p:nvPr/>
        </p:nvSpPr>
        <p:spPr>
          <a:xfrm>
            <a:off x="311657" y="1007573"/>
            <a:ext cx="5935467" cy="1167015"/>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Narrow"/>
                <a:ea typeface="Arial Narrow"/>
                <a:cs typeface="Arial Narrow"/>
                <a:sym typeface="Arial Narrow"/>
              </a:rPr>
              <a:t>Standard: Alphabetically</a:t>
            </a:r>
            <a:endParaRPr/>
          </a:p>
          <a:p>
            <a:pPr indent="-342900" lvl="0" marL="4572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Narrow"/>
                <a:ea typeface="Arial Narrow"/>
                <a:cs typeface="Arial Narrow"/>
                <a:sym typeface="Arial Narrow"/>
              </a:rPr>
              <a:t>Optional: provide users with alternative sorting methods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DAL SLIDES Feb 2016">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